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  <p:sldMasterId id="2147483648" r:id="rId2"/>
  </p:sldMasterIdLst>
  <p:sldIdLst>
    <p:sldId id="260" r:id="rId3"/>
    <p:sldId id="261" r:id="rId4"/>
    <p:sldId id="262" r:id="rId5"/>
    <p:sldId id="263" r:id="rId6"/>
    <p:sldId id="265" r:id="rId7"/>
    <p:sldId id="266" r:id="rId8"/>
    <p:sldId id="264" r:id="rId9"/>
    <p:sldId id="268" r:id="rId10"/>
    <p:sldId id="272" r:id="rId11"/>
    <p:sldId id="273" r:id="rId12"/>
    <p:sldId id="267" r:id="rId13"/>
    <p:sldId id="274" r:id="rId14"/>
    <p:sldId id="275" r:id="rId15"/>
    <p:sldId id="276" r:id="rId16"/>
    <p:sldId id="277" r:id="rId17"/>
    <p:sldId id="269" r:id="rId18"/>
    <p:sldId id="270" r:id="rId19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5B85"/>
    <a:srgbClr val="20689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30" d="100"/>
          <a:sy n="130" d="100"/>
        </p:scale>
        <p:origin x="-1062" y="-30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4923" y="3335221"/>
            <a:ext cx="8714154" cy="952500"/>
          </a:xfrm>
          <a:prstGeom prst="rect">
            <a:avLst/>
          </a:prstGeom>
        </p:spPr>
        <p:txBody>
          <a:bodyPr vert="horz"/>
          <a:lstStyle>
            <a:lvl1pPr>
              <a:defRPr sz="3200" baseline="0">
                <a:latin typeface="Roboto Condensed Regular"/>
                <a:cs typeface="Roboto Condensed Regular"/>
              </a:defRPr>
            </a:lvl1pPr>
          </a:lstStyle>
          <a:p>
            <a:r>
              <a:rPr lang="sr-Cyrl-CS" dirty="0" smtClean="0"/>
              <a:t>CLICK HERE TO ENTER PRESENTATION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14923" y="4287720"/>
            <a:ext cx="8714154" cy="46989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tx1">
                    <a:tint val="75000"/>
                  </a:schemeClr>
                </a:solidFill>
                <a:latin typeface="Roboto Slab Regular"/>
                <a:cs typeface="Roboto Slab Regular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dirty="0" smtClean="0"/>
              <a:t>Click here to enter Presenter</a:t>
            </a:r>
            <a:r>
              <a:rPr lang="en-GB" dirty="0" smtClean="0"/>
              <a:t>’s Name and Surname and Date</a:t>
            </a:r>
          </a:p>
        </p:txBody>
      </p:sp>
    </p:spTree>
    <p:extLst>
      <p:ext uri="{BB962C8B-B14F-4D97-AF65-F5344CB8AC3E}">
        <p14:creationId xmlns="" xmlns:p14="http://schemas.microsoft.com/office/powerpoint/2010/main" val="1239751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0077" y="1775355"/>
            <a:ext cx="8303846" cy="1225021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41087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63853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7199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4124011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84710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38885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363748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340" y="-271852"/>
            <a:ext cx="4931350" cy="348624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5557108"/>
            <a:ext cx="9144000" cy="157892"/>
          </a:xfrm>
          <a:prstGeom prst="rect">
            <a:avLst/>
          </a:prstGeom>
          <a:solidFill>
            <a:srgbClr val="1D5B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80128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2819" t="38419" b="37640"/>
          <a:stretch/>
        </p:blipFill>
        <p:spPr>
          <a:xfrm>
            <a:off x="173899" y="5114906"/>
            <a:ext cx="2549771" cy="55915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7892"/>
          </a:xfrm>
          <a:prstGeom prst="rect">
            <a:avLst/>
          </a:prstGeom>
          <a:solidFill>
            <a:srgbClr val="1D5B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535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Roboto Condensed Bold"/>
          <a:ea typeface="+mj-ea"/>
          <a:cs typeface="Roboto Condensed 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Roboto Condensed Regular"/>
          <a:ea typeface="+mn-ea"/>
          <a:cs typeface="Roboto Condensed Regular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Roboto Condensed Regular"/>
          <a:ea typeface="+mn-ea"/>
          <a:cs typeface="Roboto Condensed Regular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Roboto Condensed Regular"/>
          <a:ea typeface="+mn-ea"/>
          <a:cs typeface="Roboto Condensed Regular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Roboto Condensed Regular"/>
          <a:ea typeface="+mn-ea"/>
          <a:cs typeface="Roboto Condensed Regular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Roboto Condensed Regular"/>
          <a:ea typeface="+mn-ea"/>
          <a:cs typeface="Roboto Condensed Regula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14923" y="2379784"/>
            <a:ext cx="8714154" cy="1611923"/>
          </a:xfrm>
        </p:spPr>
        <p:txBody>
          <a:bodyPr/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What specific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and new knowledge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should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be included in joint programs?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can be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new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and specific models of this collaboration?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214923" y="4287720"/>
            <a:ext cx="8714154" cy="850895"/>
          </a:xfrm>
        </p:spPr>
        <p:txBody>
          <a:bodyPr/>
          <a:lstStyle/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prof. Branislav Boričić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dirty="0" smtClean="0">
                <a:latin typeface="Times New Roman" pitchFamily="18" charset="0"/>
                <a:cs typeface="Times New Roman" pitchFamily="18" charset="0"/>
              </a:rPr>
              <a:t>Dean of Faculty of Economis, University of Belgrade, Serbia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0764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each subject we have to define a team consisting of at least two teachers, one from the OBOR country and one from the Chinese school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 6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IBSSC,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Antai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College of Economics and Management, Shanghai Jiao Tong University, October 16-18 2016</a:t>
            </a:r>
          </a:p>
          <a:p>
            <a:pPr>
              <a:buNone/>
            </a:pPr>
            <a:endParaRPr lang="en-GB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may be of interest to include also the third institutions in this cooperation. 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instance, we see that a part of the route Greece-FYROM-Serbia-Hungary may be covered by the same or very similar joint courses with participation of schools from China 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some of the above mentioned countries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 6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IBSSC,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Antai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College of Economics and Management, Shanghai Jiao Tong University, October 16-18 2016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instance, we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already have an indirect cooperation with some of the leading Chinese Universities trough UNCTAD (United Nations Conference on Trade and Development) Virtual Institute University Network.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 6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IBSSC,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Antai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College of Economics and Management, Shanghai Jiao Tong University, October 16-18 2016</a:t>
            </a: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1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However, I would classify this kind of cooperation as a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weak form of cooperation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We are here today to propose some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stronger cooperation forms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based on bilateral or trilateral agreements enabling, at least, realization of one- or two-years joint master or MBA programs, including teacher exchange primarily, and possible student exchange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1200" dirty="0" smtClean="0"/>
          </a:p>
          <a:p>
            <a:pPr>
              <a:buNone/>
            </a:pPr>
            <a:endParaRPr lang="en-GB" sz="1200" dirty="0" smtClean="0"/>
          </a:p>
          <a:p>
            <a:pPr>
              <a:buNone/>
            </a:pPr>
            <a:endParaRPr lang="en-GB" sz="1200" dirty="0" smtClean="0"/>
          </a:p>
          <a:p>
            <a:pPr>
              <a:buNone/>
            </a:pPr>
            <a:endParaRPr lang="en-GB" sz="1200" dirty="0" smtClean="0"/>
          </a:p>
          <a:p>
            <a:pPr>
              <a:buNone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 6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IBSSC,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Antai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College of Economics and Management, Shanghai Jiao Tong University, October 16-18 2016</a:t>
            </a:r>
          </a:p>
          <a:p>
            <a:pPr>
              <a:buNone/>
            </a:pPr>
            <a:endParaRPr lang="en-GB" sz="1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goal of this cooperation is to offer the programs educating competent staff of high quality,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 ready to work instantly without much additional training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GB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The programs under consideration have to be sustainable. We suppose that the costs of its realization can be covered mostly by firms and, partly, by individual students.</a:t>
            </a:r>
          </a:p>
          <a:p>
            <a:pPr>
              <a:buNone/>
            </a:pPr>
            <a:endParaRPr lang="en-GB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GB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 6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IBSSC,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Antai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College of Economics and Management, Shanghai Jiao Tong University, October 16-18 2016</a:t>
            </a:r>
            <a:endParaRPr lang="en-GB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On this occasion I would like to express my gratitude to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Antai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College of Economics and Management, Shanghai Jiao Tong University, and particularly to its dean,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Zhou Lin, </a:t>
            </a:r>
            <a:r>
              <a:rPr lang="en-GB" sz="2400" dirty="0" smtClean="0">
                <a:latin typeface="Times New Roman" pitchFamily="18" charset="0"/>
                <a:cs typeface="Times New Roman" pitchFamily="18" charset="0"/>
              </a:rPr>
              <a:t>for inviting me to participate in this conference and for their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hospitality.</a:t>
            </a:r>
          </a:p>
          <a:p>
            <a:pPr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6</a:t>
            </a:r>
            <a:r>
              <a:rPr lang="en-US" sz="16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IBSSC,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Antai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College of Economics and Management, Shanghai Jiao Tong University, October 16-18 2016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Finally, I emphasize that my speech can be considered a concrete initial proposal to the host institution of this conference,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Antai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College of Economics and Management, for collaboration with the Faculty of Economics, University of Belgrade, as well as a good model for cooperation of any business school of OBOR country with a corresponding Chinese school.</a:t>
            </a: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 6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IBSSC,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Antai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College of Economics and Management, Shanghai Jiao Tong University, October 16-18 2016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Thank you for your attention!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 6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IBSSC,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Antai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College of Economics and Management, Shanghai Jiao Tong University, October 16-18 2016</a:t>
            </a:r>
          </a:p>
          <a:p>
            <a:pPr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33501"/>
            <a:ext cx="8229600" cy="3695699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The usual forms of cooperation, such as </a:t>
            </a:r>
          </a:p>
          <a:p>
            <a:pPr>
              <a:buNone/>
            </a:pPr>
            <a:endParaRPr lang="en-US" sz="6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tudent, teacher 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and staff exchange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joint academic research and study programs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endParaRPr lang="en-US" sz="6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have to be enriched by specific new contents enabling to obtain better and more efficient results. 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What is this specific new content?</a:t>
            </a: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The 6</a:t>
            </a:r>
            <a:r>
              <a:rPr lang="en-US" sz="37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IBSSC, </a:t>
            </a:r>
            <a:r>
              <a:rPr lang="en-US" sz="3700" dirty="0" err="1" smtClean="0">
                <a:latin typeface="Times New Roman" pitchFamily="18" charset="0"/>
                <a:cs typeface="Times New Roman" pitchFamily="18" charset="0"/>
              </a:rPr>
              <a:t>Antai</a:t>
            </a:r>
            <a:r>
              <a:rPr lang="en-US" sz="3700" dirty="0" smtClean="0">
                <a:latin typeface="Times New Roman" pitchFamily="18" charset="0"/>
                <a:cs typeface="Times New Roman" pitchFamily="18" charset="0"/>
              </a:rPr>
              <a:t> College of Economics and Management, Shanghai Jiao Tong University, October 16-18 2016</a:t>
            </a:r>
            <a:endParaRPr lang="en-US" sz="37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21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 instance, each joint academic program, with the aim to educate experts who will present a bond of economic cooperation between two countries, China and an OBOR country, should contain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comparative analysis of both the cultures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basic elements of economic systems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cooperating countries.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 6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IBSSC,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Antai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College of Economics and Management, Shanghai Jiao Tong University, October 16-18 2016</a:t>
            </a:r>
          </a:p>
          <a:p>
            <a:pPr>
              <a:buNone/>
            </a:pP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Obviously, the first subject dealing with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the cultural differences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is important, but the second one, regarding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the economic systems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, is of the essential interest here. OBOR countries are mostly 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the countries passed a transition of economic system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during just a few years. </a:t>
            </a:r>
          </a:p>
          <a:p>
            <a:pPr>
              <a:buNone/>
            </a:pP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Are their economic systems compatible with the Chinese economy and on what level?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(The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anwer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is: yes and no!)</a:t>
            </a: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6</a:t>
            </a:r>
            <a:r>
              <a:rPr lang="en-US" sz="2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IBSSC,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Antai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College of Economics and Management, Shanghai Jiao Tong University, October 16-18 2016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 important part of the compatibility of economic systems of OBOR countries and China presents 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the set of conditions for capital investment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profit repatriation </a:t>
            </a: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which include the problems of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regulations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rigidity in the field of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foreign exchange transactions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and existence of an appropriate network of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agreements for double taxation avoidance.</a:t>
            </a: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 6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IBSSC,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Antai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College of Economics and Management, Shanghai Jiao Tong University, October 16-18 2016</a:t>
            </a:r>
          </a:p>
          <a:p>
            <a:pPr>
              <a:buNone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Any such master course should cover most of the following subjects: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methodology of research, 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business and company law, 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trade logistics and transportation enterprises,</a:t>
            </a:r>
          </a:p>
          <a:p>
            <a:pPr lvl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 6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IBSSC,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Antai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College of Economics and Management, Shanghai Jiao Tong University, October 16-18 2016</a:t>
            </a:r>
          </a:p>
          <a:p>
            <a:pPr lvl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international business, 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trade policy and WTO principles,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transition economics and Chinese business, </a:t>
            </a:r>
          </a:p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cultural specificities and differences,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services, including transport, transit, tourism…</a:t>
            </a:r>
          </a:p>
          <a:p>
            <a:pPr>
              <a:buNone/>
            </a:pPr>
            <a:endParaRPr lang="en-US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The 6</a:t>
            </a:r>
            <a:r>
              <a:rPr lang="en-US" sz="13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 IBSSC,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</a:rPr>
              <a:t>Antai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 College of Economics and Management, Shanghai Jiao Tong University, October 16-18 2016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 see this cooperation as a long-term cooperation and, consequently, there is a possibility to make some joint courses, in future, not exclusively on master level. 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However, we propose,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for the beginning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as the first step, the master programs only.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 6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IBSSC,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Antai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College of Economics and Management, Shanghai Jiao Tong University, October 16-18 2016</a:t>
            </a:r>
          </a:p>
          <a:p>
            <a:pPr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en-GB" sz="1200" dirty="0" smtClean="0"/>
          </a:p>
          <a:p>
            <a:pPr>
              <a:buNone/>
            </a:pP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Such </a:t>
            </a:r>
            <a:r>
              <a:rPr lang="en-GB" sz="3400" dirty="0" smtClean="0">
                <a:latin typeface="Times New Roman" pitchFamily="18" charset="0"/>
                <a:cs typeface="Times New Roman" pitchFamily="18" charset="0"/>
              </a:rPr>
              <a:t>a program can be realized in English language or, at least, combined in English and official language of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particular OBOR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country.</a:t>
            </a:r>
          </a:p>
          <a:p>
            <a:pPr>
              <a:buNone/>
            </a:pP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But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we do not exclude classes in Chinese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language.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For instance, lessons of Chinese language are attended each year by at least 50 new students at Faculty of Economics, University of Belgrade.</a:t>
            </a: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17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IBSSC, </a:t>
            </a:r>
            <a:r>
              <a:rPr lang="en-US" sz="1700" dirty="0" err="1" smtClean="0">
                <a:latin typeface="Times New Roman" pitchFamily="18" charset="0"/>
                <a:cs typeface="Times New Roman" pitchFamily="18" charset="0"/>
              </a:rPr>
              <a:t>Antai</a:t>
            </a:r>
            <a:r>
              <a:rPr lang="en-US" sz="1700" dirty="0" smtClean="0">
                <a:latin typeface="Times New Roman" pitchFamily="18" charset="0"/>
                <a:cs typeface="Times New Roman" pitchFamily="18" charset="0"/>
              </a:rPr>
              <a:t> College of Economics and Management, Shanghai Jiao Tong University, October 16-18 2016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BoricicShangha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adrza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BBoricicShanghai</Template>
  <TotalTime>153</TotalTime>
  <Words>1062</Words>
  <Application>Microsoft Office PowerPoint</Application>
  <PresentationFormat>On-screen Show (16:10)</PresentationFormat>
  <Paragraphs>144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BBoricicShanghai</vt:lpstr>
      <vt:lpstr>Sadrzaj</vt:lpstr>
      <vt:lpstr>What specific and new knowledge should be included in joint programs?  &amp; What can be new and specific models of this collaboration?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Boricic</dc:creator>
  <cp:lastModifiedBy>Branislav</cp:lastModifiedBy>
  <cp:revision>17</cp:revision>
  <dcterms:created xsi:type="dcterms:W3CDTF">2016-09-27T06:53:40Z</dcterms:created>
  <dcterms:modified xsi:type="dcterms:W3CDTF">2016-10-10T15:33:22Z</dcterms:modified>
</cp:coreProperties>
</file>