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2"/>
  </p:notesMasterIdLst>
  <p:sldIdLst>
    <p:sldId id="257" r:id="rId3"/>
    <p:sldId id="256" r:id="rId4"/>
    <p:sldId id="258" r:id="rId5"/>
    <p:sldId id="259" r:id="rId6"/>
    <p:sldId id="266" r:id="rId7"/>
    <p:sldId id="268" r:id="rId8"/>
    <p:sldId id="269" r:id="rId9"/>
    <p:sldId id="260" r:id="rId10"/>
    <p:sldId id="267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E5485-4155-4BB3-A3F9-B2F22E9F997B}" type="datetimeFigureOut">
              <a:rPr lang="zh-CN" altLang="en-US" smtClean="0"/>
              <a:t>2016/10/14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9FE0E-0D51-4A51-A8D7-1F35BE7DA2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63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8E6D9E-D516-45AC-B03B-122A726959DD}" type="slidenum">
              <a:rPr lang="en-US" altLang="zh-CN" smtClean="0"/>
              <a:pPr/>
              <a:t>3</a:t>
            </a:fld>
            <a:endParaRPr lang="en-US" altLang="zh-CN" smtClean="0"/>
          </a:p>
        </p:txBody>
      </p:sp>
      <p:sp>
        <p:nvSpPr>
          <p:cNvPr id="84995" name="Rectangle 7"/>
          <p:cNvSpPr txBox="1">
            <a:spLocks noGrp="1" noChangeArrowheads="1"/>
          </p:cNvSpPr>
          <p:nvPr/>
        </p:nvSpPr>
        <p:spPr bwMode="auto">
          <a:xfrm>
            <a:off x="3883853" y="8685332"/>
            <a:ext cx="297254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/>
            <a:fld id="{A5F70532-FFB9-476E-8DA7-7AD01097B796}" type="slidenum">
              <a:rPr kumimoji="0" lang="en-US" altLang="zh-CN" sz="1200">
                <a:latin typeface="Arial" pitchFamily="34" charset="0"/>
                <a:ea typeface="宋体" pitchFamily="2" charset="-122"/>
              </a:rPr>
              <a:pPr algn="r"/>
              <a:t>3</a:t>
            </a:fld>
            <a:endParaRPr kumimoji="0" lang="en-US" altLang="zh-CN" sz="12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08" y="4344135"/>
            <a:ext cx="5028986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6FDF1-66F8-451C-BD8E-A279BF50FF40}" type="datetime1">
              <a:rPr lang="zh-CN" altLang="en-US" smtClean="0"/>
              <a:t>2016/10/14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22194-5B0E-4993-A8A1-7CD4813152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77421" y="6039135"/>
            <a:ext cx="2197289" cy="1037230"/>
            <a:chOff x="177421" y="6039135"/>
            <a:chExt cx="2197289" cy="1037230"/>
          </a:xfrm>
        </p:grpSpPr>
        <p:pic>
          <p:nvPicPr>
            <p:cNvPr id="8" name="Picture 7" descr="logo.jp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7421" y="6039135"/>
              <a:ext cx="1746913" cy="103723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1924334" y="6428096"/>
              <a:ext cx="450376" cy="429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7067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471-344B-440A-BAE1-62E1CD3EDC0F}" type="datetime1">
              <a:rPr lang="zh-CN" altLang="en-US" smtClean="0"/>
              <a:t>2016/10/14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DE22-5000-4A78-AD45-E269E19D0B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67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693D-9DC9-49AB-AF0A-BFABCC13F210}" type="datetime1">
              <a:rPr lang="zh-CN" altLang="en-US" smtClean="0"/>
              <a:t>2016/10/14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DE22-5000-4A78-AD45-E269E19D0B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348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C3FC-C0E1-4CF5-9068-329AB356674E}" type="datetime1">
              <a:rPr lang="zh-CN" altLang="en-US" smtClean="0"/>
              <a:t>2016/10/14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DE22-5000-4A78-AD45-E269E19D0B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874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232297"/>
            <a:ext cx="9144000" cy="4112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45828" y="431974"/>
            <a:ext cx="8038951" cy="47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2393576" y="431974"/>
            <a:ext cx="1143000" cy="4743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768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B141C2C7-77F6-4B25-BB18-8ABF017AF86D}" type="datetime1">
              <a:rPr lang="zh-CN" altLang="en-US" smtClean="0"/>
              <a:t>2016/10/14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285939C2-CAE1-4666-87CB-92C43C841F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044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7B66A2FA-31C6-4BE0-94A3-240304C69A3C}" type="datetime1">
              <a:rPr lang="zh-CN" altLang="en-US" smtClean="0"/>
              <a:t>2016/10/14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1380B16A-7775-438E-983B-DAE01CC13F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8172" y="6300614"/>
            <a:ext cx="64928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>
            <a:grpSpLocks/>
          </p:cNvGrpSpPr>
          <p:nvPr userDrawn="1"/>
        </p:nvGrpSpPr>
        <p:grpSpPr bwMode="auto">
          <a:xfrm>
            <a:off x="137253" y="6052203"/>
            <a:ext cx="2197100" cy="1036638"/>
            <a:chOff x="177421" y="6039135"/>
            <a:chExt cx="2197289" cy="1037230"/>
          </a:xfrm>
        </p:grpSpPr>
        <p:pic>
          <p:nvPicPr>
            <p:cNvPr id="9" name="Picture 8" descr="logo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7421" y="6039135"/>
              <a:ext cx="1746913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1923821" y="6428295"/>
              <a:ext cx="450889" cy="430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977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C195D2AB-FA2A-46C3-AE19-96E8D0CE2B91}" type="datetime1">
              <a:rPr lang="zh-CN" altLang="en-US" smtClean="0"/>
              <a:t>2016/10/14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9AB4B6B2-36D3-47CA-AAB8-3346CC4679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488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A44935AE-A8DD-428E-A40A-2C06FCDB1835}" type="datetime1">
              <a:rPr lang="zh-CN" altLang="en-US" smtClean="0"/>
              <a:t>2016/10/14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66059481-0A5E-4AF5-BE16-8B46FA13C4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403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F95D7426-B05A-4631-8F55-5205E9262E02}" type="datetime1">
              <a:rPr lang="zh-CN" altLang="en-US" smtClean="0"/>
              <a:t>2016/10/14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F3DADE50-E672-43EC-A794-7ED281A173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978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4A48067E-B2C4-4598-89A5-88CB671CC7F6}" type="datetime1">
              <a:rPr lang="zh-CN" altLang="en-US" smtClean="0"/>
              <a:t>2016/10/14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9BCBA1C7-422A-461B-A41D-1F89AF0B84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4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2AE1-9F1D-4D50-B99D-6DD4570B46AF}" type="datetime1">
              <a:rPr lang="zh-CN" altLang="en-US" smtClean="0"/>
              <a:t>2016/10/14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DE22-5000-4A78-AD45-E269E19D0B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544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07CAB347-CF20-40EE-9E71-8B4F727F4A94}" type="datetime1">
              <a:rPr lang="zh-CN" altLang="en-US" smtClean="0"/>
              <a:t>2016/10/14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5E12FE6D-4091-47AB-A0F7-6125579452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936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542B8156-3365-4B8E-AC1A-6197B5B81557}" type="datetime1">
              <a:rPr lang="zh-CN" altLang="en-US" smtClean="0"/>
              <a:t>2016/10/14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90C824F9-6AF2-462E-8D9F-1B6F2EA84D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33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EE9DF619-91F5-49F4-9400-6377358665BF}" type="datetime1">
              <a:rPr lang="zh-CN" altLang="en-US" smtClean="0"/>
              <a:t>2016/10/14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CF589807-1647-4D91-A875-B29346CFB0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111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CC8EA68D-069D-470F-A1FF-53E44F7F7F90}" type="datetime1">
              <a:rPr lang="zh-CN" altLang="en-US" smtClean="0"/>
              <a:t>2016/10/14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B8AE621D-8D07-43D5-9174-80949717F9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044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0964346A-DCDB-49B1-8EFF-004BF6EB6B87}" type="datetime1">
              <a:rPr lang="zh-CN" altLang="en-US" smtClean="0"/>
              <a:t>2016/10/14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7F7CA219-22DF-4F3C-ACB9-CD10B6C4C5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693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232297"/>
            <a:ext cx="9144000" cy="4112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45828" y="431974"/>
            <a:ext cx="8038951" cy="47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2393576" y="431974"/>
            <a:ext cx="1143000" cy="4743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530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97962-74DD-422D-8BBB-54DF2F67A479}" type="datetime1">
              <a:rPr lang="zh-CN" altLang="en-US" smtClean="0"/>
              <a:t>2016/10/14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22194-5B0E-4993-A8A1-7CD4813152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77421" y="6039135"/>
            <a:ext cx="2197289" cy="1037230"/>
            <a:chOff x="177421" y="6039135"/>
            <a:chExt cx="2197289" cy="1037230"/>
          </a:xfrm>
        </p:grpSpPr>
        <p:pic>
          <p:nvPicPr>
            <p:cNvPr id="8" name="Picture 7" descr="logo.jp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77421" y="6039135"/>
              <a:ext cx="1746913" cy="103723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1924334" y="6428096"/>
              <a:ext cx="450376" cy="429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343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D8E8-D498-4949-8613-63B44B04BF0B}" type="datetime1">
              <a:rPr lang="zh-CN" altLang="en-US" smtClean="0"/>
              <a:t>2016/10/14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DE22-5000-4A78-AD45-E269E19D0B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022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376C-A113-482A-BBCE-2ECBC0F229CB}" type="datetime1">
              <a:rPr lang="zh-CN" altLang="en-US" smtClean="0"/>
              <a:t>2016/10/14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DE22-5000-4A78-AD45-E269E19D0B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00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C515-14A0-4804-8B20-AAFBCB3107A9}" type="datetime1">
              <a:rPr lang="zh-CN" altLang="en-US" smtClean="0"/>
              <a:t>2016/10/14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DE22-5000-4A78-AD45-E269E19D0B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36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45BF-44D5-4F39-98F1-5B1B65C59708}" type="datetime1">
              <a:rPr lang="zh-CN" altLang="en-US" smtClean="0"/>
              <a:t>2016/10/14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DE22-5000-4A78-AD45-E269E19D0B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18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8170-50FE-47BF-8967-154758C9188B}" type="datetime1">
              <a:rPr lang="zh-CN" altLang="en-US" smtClean="0"/>
              <a:t>2016/10/14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DE22-5000-4A78-AD45-E269E19D0B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81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CC2A-1B40-42A1-8531-D2B819FB98E4}" type="datetime1">
              <a:rPr lang="zh-CN" altLang="en-US" smtClean="0"/>
              <a:t>2016/10/14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DE22-5000-4A78-AD45-E269E19D0B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30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E734-1E32-456B-B375-4A46A0A2534D}" type="datetime1">
              <a:rPr lang="zh-CN" altLang="en-US" smtClean="0"/>
              <a:t>2016/10/14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DE22-5000-4A78-AD45-E269E19D0B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61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36A0F-2E5A-4CDA-8E1F-2047A7FE520B}" type="datetime1">
              <a:rPr lang="zh-CN" altLang="en-US" smtClean="0"/>
              <a:t>2016/10/14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3DE22-5000-4A78-AD45-E269E19D0B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92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3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6380163"/>
            <a:ext cx="91440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CEIBS_Slogan (2).jpg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5683250" y="0"/>
            <a:ext cx="3306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58172" y="6300614"/>
            <a:ext cx="64928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>
            <a:grpSpLocks/>
          </p:cNvGrpSpPr>
          <p:nvPr userDrawn="1"/>
        </p:nvGrpSpPr>
        <p:grpSpPr bwMode="auto">
          <a:xfrm>
            <a:off x="137253" y="6052203"/>
            <a:ext cx="2197100" cy="1036638"/>
            <a:chOff x="177421" y="6039135"/>
            <a:chExt cx="2197289" cy="1037230"/>
          </a:xfrm>
        </p:grpSpPr>
        <p:pic>
          <p:nvPicPr>
            <p:cNvPr id="6" name="Picture 5" descr="logo.jpg"/>
            <p:cNvPicPr>
              <a:picLocks noChangeAspect="1"/>
            </p:cNvPicPr>
            <p:nvPr userDrawn="1"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77421" y="6039135"/>
              <a:ext cx="1746913" cy="103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 userDrawn="1"/>
          </p:nvSpPr>
          <p:spPr>
            <a:xfrm>
              <a:off x="1923821" y="6428295"/>
              <a:ext cx="450889" cy="430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228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文本框 4"/>
          <p:cNvSpPr txBox="1">
            <a:spLocks noChangeArrowheads="1"/>
          </p:cNvSpPr>
          <p:nvPr/>
        </p:nvSpPr>
        <p:spPr bwMode="auto">
          <a:xfrm>
            <a:off x="1841748" y="5016252"/>
            <a:ext cx="7302252" cy="30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China Europe International Business School                                                               www.ceibs.edu</a:t>
            </a:r>
            <a:endParaRPr lang="zh-CN" altLang="en-US" sz="1400" dirty="0">
              <a:solidFill>
                <a:schemeClr val="bg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1605577" y="1412776"/>
            <a:ext cx="7774594" cy="129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/>
            </a:r>
            <a:b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</a:br>
            <a:r>
              <a:rPr lang="en-US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CEIBS: </a:t>
            </a:r>
            <a:r>
              <a:rPr lang="en-US" altLang="zh-CN" sz="4000" b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Win-win Collaboration</a:t>
            </a:r>
            <a:endParaRPr lang="en-US" altLang="zh-CN" sz="4000" dirty="0">
              <a:solidFill>
                <a:schemeClr val="bg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24128" y="1"/>
            <a:ext cx="3419872" cy="332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1789469" y="4463845"/>
            <a:ext cx="6633353" cy="43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Dr. Yuan Ding , Vice President and Dean</a:t>
            </a:r>
            <a:endParaRPr lang="en-US" altLang="zh-CN" b="1" dirty="0">
              <a:solidFill>
                <a:schemeClr val="bg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66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8"/>
          <p:cNvCxnSpPr/>
          <p:nvPr/>
        </p:nvCxnSpPr>
        <p:spPr>
          <a:xfrm>
            <a:off x="657772" y="815942"/>
            <a:ext cx="4376565" cy="4755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6430" y="338888"/>
            <a:ext cx="44879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Brief Overview of CEIBS</a:t>
            </a:r>
            <a:endParaRPr lang="zh-CN" altLang="en-US" sz="2500" dirty="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171156"/>
              </p:ext>
            </p:extLst>
          </p:nvPr>
        </p:nvGraphicFramePr>
        <p:xfrm>
          <a:off x="179512" y="1340768"/>
          <a:ext cx="8699482" cy="2432013"/>
        </p:xfrm>
        <a:graphic>
          <a:graphicData uri="http://schemas.openxmlformats.org/drawingml/2006/table">
            <a:tbl>
              <a:tblPr/>
              <a:tblGrid>
                <a:gridCol w="748023"/>
                <a:gridCol w="7951459"/>
              </a:tblGrid>
              <a:tr h="24320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CN" sz="2000" i="0" baseline="0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CEIBS was e</a:t>
                      </a:r>
                      <a:r>
                        <a:rPr lang="en-US" altLang="zh-CN" sz="2000" i="0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stablished in Shanghai on Nov</a:t>
                      </a:r>
                      <a:r>
                        <a:rPr lang="en-US" altLang="zh-CN" sz="2000" i="0" baseline="0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ember </a:t>
                      </a:r>
                      <a:r>
                        <a:rPr lang="en-US" altLang="zh-CN" sz="2000" i="0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8, 1994.</a:t>
                      </a:r>
                    </a:p>
                    <a:p>
                      <a:pPr marL="342900" indent="-342900" algn="l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altLang="zh-CN" sz="2000" i="0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Non-profit joint venture between Chinese Government and the European Union. Receives financial support from Municipal Government of Shanghai and the European Union (50/50JV).</a:t>
                      </a:r>
                    </a:p>
                    <a:p>
                      <a:pPr marL="342900" indent="-342900" algn="l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altLang="zh-CN" sz="2000" i="0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Joint venture partners are Shanghai </a:t>
                      </a:r>
                      <a:r>
                        <a:rPr lang="en-US" altLang="zh-CN" sz="2000" i="0" dirty="0" err="1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Jiaotong</a:t>
                      </a:r>
                      <a:r>
                        <a:rPr lang="en-US" altLang="zh-CN" sz="2000" i="0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University and EFMD (European Foundation for Management Development).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4" descr="CHI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1938" y="4869160"/>
            <a:ext cx="2088232" cy="125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EUUN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869160"/>
            <a:ext cx="2016224" cy="125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0B16A-7775-438E-983B-DAE01CC13F8A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95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8"/>
          <p:cNvCxnSpPr/>
          <p:nvPr/>
        </p:nvCxnSpPr>
        <p:spPr>
          <a:xfrm>
            <a:off x="657772" y="815942"/>
            <a:ext cx="4715612" cy="4755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9552" y="343643"/>
            <a:ext cx="45598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CEIBS Today</a:t>
            </a:r>
            <a:endParaRPr lang="zh-CN" altLang="en-US" sz="25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059" y="1028770"/>
            <a:ext cx="5120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sz="2000" dirty="0" smtClean="0">
                <a:latin typeface="Times New Roman" pitchFamily="18" charset="0"/>
                <a:ea typeface="楷体_GB2312" pitchFamily="49" charset="-122"/>
                <a:cs typeface="Times New Roman" pitchFamily="18" charset="0"/>
                <a:sym typeface="汉仪中等线简"/>
              </a:rPr>
              <a:t>One school, three continents, and five locations.</a:t>
            </a:r>
          </a:p>
        </p:txBody>
      </p:sp>
      <p:pic>
        <p:nvPicPr>
          <p:cNvPr id="13" name="Picture 2" descr="C:\Documents and Settings\Administrator\桌面\11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t="15125" r="6082" b="13148"/>
          <a:stretch>
            <a:fillRect/>
          </a:stretch>
        </p:blipFill>
        <p:spPr bwMode="auto">
          <a:xfrm>
            <a:off x="1269257" y="2456889"/>
            <a:ext cx="6035749" cy="339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连接符 32"/>
          <p:cNvCxnSpPr/>
          <p:nvPr/>
        </p:nvCxnSpPr>
        <p:spPr>
          <a:xfrm>
            <a:off x="6525841" y="2323606"/>
            <a:ext cx="0" cy="601607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33"/>
          <p:cNvCxnSpPr/>
          <p:nvPr/>
        </p:nvCxnSpPr>
        <p:spPr>
          <a:xfrm>
            <a:off x="6093793" y="2935758"/>
            <a:ext cx="0" cy="7560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34"/>
          <p:cNvCxnSpPr/>
          <p:nvPr/>
        </p:nvCxnSpPr>
        <p:spPr>
          <a:xfrm>
            <a:off x="6093793" y="2899670"/>
            <a:ext cx="424805" cy="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圆角矩形 14"/>
          <p:cNvSpPr/>
          <p:nvPr/>
        </p:nvSpPr>
        <p:spPr>
          <a:xfrm>
            <a:off x="5949777" y="1632857"/>
            <a:ext cx="1152128" cy="655048"/>
          </a:xfrm>
          <a:prstGeom prst="roundRect">
            <a:avLst/>
          </a:prstGeom>
          <a:solidFill>
            <a:srgbClr val="F2EBE3"/>
          </a:solidFill>
          <a:ln>
            <a:noFill/>
          </a:ln>
          <a:effectLst>
            <a:outerShdw blurRad="190500" dist="63500" dir="8100000" sx="101000" sy="101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34"/>
          <p:cNvCxnSpPr/>
          <p:nvPr/>
        </p:nvCxnSpPr>
        <p:spPr>
          <a:xfrm>
            <a:off x="6237809" y="3903149"/>
            <a:ext cx="424805" cy="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5942959" y="1804161"/>
            <a:ext cx="11512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Beijing</a:t>
            </a:r>
            <a:r>
              <a:rPr lang="zh-CN" alt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Campus</a:t>
            </a:r>
            <a:endParaRPr lang="zh-CN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21" name="圆角矩形 14"/>
          <p:cNvSpPr/>
          <p:nvPr/>
        </p:nvSpPr>
        <p:spPr>
          <a:xfrm>
            <a:off x="6741865" y="3582642"/>
            <a:ext cx="1246601" cy="715088"/>
          </a:xfrm>
          <a:prstGeom prst="roundRect">
            <a:avLst/>
          </a:prstGeom>
          <a:solidFill>
            <a:srgbClr val="F2EBE3"/>
          </a:solidFill>
          <a:ln>
            <a:noFill/>
          </a:ln>
          <a:effectLst>
            <a:outerShdw blurRad="190500" dist="63500" dir="8100000" sx="101000" sy="101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6722200" y="3772344"/>
            <a:ext cx="128592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Shanghai Campus</a:t>
            </a:r>
            <a:endParaRPr lang="zh-CN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cxnSp>
        <p:nvCxnSpPr>
          <p:cNvPr id="24" name="直接连接符 33"/>
          <p:cNvCxnSpPr/>
          <p:nvPr/>
        </p:nvCxnSpPr>
        <p:spPr>
          <a:xfrm>
            <a:off x="6151543" y="4051798"/>
            <a:ext cx="0" cy="8280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34"/>
          <p:cNvCxnSpPr/>
          <p:nvPr/>
        </p:nvCxnSpPr>
        <p:spPr>
          <a:xfrm flipV="1">
            <a:off x="6165801" y="4868128"/>
            <a:ext cx="1440160" cy="9625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32"/>
          <p:cNvCxnSpPr/>
          <p:nvPr/>
        </p:nvCxnSpPr>
        <p:spPr>
          <a:xfrm>
            <a:off x="7605961" y="4898035"/>
            <a:ext cx="0" cy="4320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14"/>
          <p:cNvSpPr/>
          <p:nvPr/>
        </p:nvSpPr>
        <p:spPr>
          <a:xfrm>
            <a:off x="7020272" y="5365685"/>
            <a:ext cx="1285528" cy="620346"/>
          </a:xfrm>
          <a:prstGeom prst="roundRect">
            <a:avLst/>
          </a:prstGeom>
          <a:solidFill>
            <a:srgbClr val="F2EBE3"/>
          </a:solidFill>
          <a:ln>
            <a:noFill/>
          </a:ln>
          <a:effectLst>
            <a:outerShdw blurRad="190500" dist="63500" dir="8100000" sx="101000" sy="101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7178939" y="5492347"/>
            <a:ext cx="9681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Shenzhen</a:t>
            </a:r>
            <a:endParaRPr lang="zh-CN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cxnSp>
        <p:nvCxnSpPr>
          <p:cNvPr id="30" name="直接连接符 33"/>
          <p:cNvCxnSpPr/>
          <p:nvPr/>
        </p:nvCxnSpPr>
        <p:spPr>
          <a:xfrm>
            <a:off x="4077569" y="4411838"/>
            <a:ext cx="0" cy="108012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圆角矩形 14"/>
          <p:cNvSpPr/>
          <p:nvPr/>
        </p:nvSpPr>
        <p:spPr>
          <a:xfrm>
            <a:off x="3501505" y="5480826"/>
            <a:ext cx="1326134" cy="672851"/>
          </a:xfrm>
          <a:prstGeom prst="roundRect">
            <a:avLst/>
          </a:prstGeom>
          <a:solidFill>
            <a:srgbClr val="F2EBE3"/>
          </a:solidFill>
          <a:ln>
            <a:noFill/>
          </a:ln>
          <a:effectLst>
            <a:outerShdw blurRad="190500" dist="63500" dir="8100000" sx="101000" sy="101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3635896" y="5655679"/>
            <a:ext cx="155227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it-IT" altLang="zh-CN" sz="1100" b="1" dirty="0" smtClean="0">
                <a:latin typeface="Times New Roman" pitchFamily="18" charset="0"/>
                <a:cs typeface="Times New Roman" pitchFamily="18" charset="0"/>
              </a:rPr>
              <a:t>Accra, Ghana</a:t>
            </a:r>
            <a:endParaRPr lang="zh-CN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36" name="5-Point Star 35"/>
          <p:cNvSpPr/>
          <p:nvPr/>
        </p:nvSpPr>
        <p:spPr>
          <a:xfrm>
            <a:off x="6026418" y="3582641"/>
            <a:ext cx="144016" cy="144016"/>
          </a:xfrm>
          <a:prstGeom prst="star5">
            <a:avLst/>
          </a:prstGeom>
          <a:solidFill>
            <a:srgbClr val="FF99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5-Point Star 36"/>
          <p:cNvSpPr/>
          <p:nvPr/>
        </p:nvSpPr>
        <p:spPr>
          <a:xfrm>
            <a:off x="6178818" y="3821666"/>
            <a:ext cx="144016" cy="144016"/>
          </a:xfrm>
          <a:prstGeom prst="star5">
            <a:avLst/>
          </a:prstGeom>
          <a:solidFill>
            <a:srgbClr val="FF99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5-Point Star 37"/>
          <p:cNvSpPr/>
          <p:nvPr/>
        </p:nvSpPr>
        <p:spPr>
          <a:xfrm>
            <a:off x="6072943" y="3946791"/>
            <a:ext cx="144016" cy="144016"/>
          </a:xfrm>
          <a:prstGeom prst="star5">
            <a:avLst/>
          </a:prstGeom>
          <a:solidFill>
            <a:srgbClr val="FF99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5-Point Star 38"/>
          <p:cNvSpPr/>
          <p:nvPr/>
        </p:nvSpPr>
        <p:spPr>
          <a:xfrm>
            <a:off x="4015186" y="4297729"/>
            <a:ext cx="144016" cy="144016"/>
          </a:xfrm>
          <a:prstGeom prst="star5">
            <a:avLst/>
          </a:prstGeom>
          <a:solidFill>
            <a:srgbClr val="FF99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5-Point Star 28"/>
          <p:cNvSpPr/>
          <p:nvPr/>
        </p:nvSpPr>
        <p:spPr>
          <a:xfrm>
            <a:off x="4139952" y="3429000"/>
            <a:ext cx="144016" cy="144016"/>
          </a:xfrm>
          <a:prstGeom prst="star5">
            <a:avLst/>
          </a:prstGeom>
          <a:solidFill>
            <a:srgbClr val="FF99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连接符 33"/>
          <p:cNvCxnSpPr/>
          <p:nvPr/>
        </p:nvCxnSpPr>
        <p:spPr>
          <a:xfrm>
            <a:off x="4211960" y="2673000"/>
            <a:ext cx="0" cy="75600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圆角矩形 14"/>
          <p:cNvSpPr/>
          <p:nvPr/>
        </p:nvSpPr>
        <p:spPr>
          <a:xfrm>
            <a:off x="3635896" y="1916832"/>
            <a:ext cx="1152128" cy="655048"/>
          </a:xfrm>
          <a:prstGeom prst="roundRect">
            <a:avLst/>
          </a:prstGeom>
          <a:solidFill>
            <a:srgbClr val="F2EBE3"/>
          </a:solidFill>
          <a:ln>
            <a:noFill/>
          </a:ln>
          <a:effectLst>
            <a:outerShdw blurRad="190500" dist="63500" dir="8100000" sx="101000" sy="101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3564829" y="2108162"/>
            <a:ext cx="1425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Zurich, Switzerland </a:t>
            </a:r>
          </a:p>
          <a:p>
            <a:pPr eaLnBrk="1" hangingPunct="1"/>
            <a:r>
              <a:rPr lang="en-US" altLang="zh-CN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endParaRPr lang="zh-CN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2FE6D-4091-47AB-A0F7-61255794524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939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1" grpId="0" animBg="1"/>
      <p:bldP spid="32" grpId="0"/>
      <p:bldP spid="39" grpId="0" animBg="1"/>
      <p:bldP spid="29" grpId="0" animBg="1"/>
      <p:bldP spid="34" grpId="0" animBg="1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054" y="1844824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The mission of an international business </a:t>
            </a:r>
            <a:r>
              <a:rPr lang="en-US" altLang="zh-CN" sz="3000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s</a:t>
            </a:r>
            <a:r>
              <a:rPr lang="en-US" altLang="zh-CN" sz="3000" dirty="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chool is to educate business leaders who has right value and strong capability to realize win-win in the evolving multi-culture environment. </a:t>
            </a:r>
            <a:endParaRPr lang="zh-CN" altLang="en-US" sz="3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2FE6D-4091-47AB-A0F7-61255794524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69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43643"/>
            <a:ext cx="77768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CEIBS’ Global EMBA (GEMBA) </a:t>
            </a:r>
            <a:r>
              <a:rPr lang="en-US" altLang="zh-CN" sz="2500" dirty="0" err="1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Programme</a:t>
            </a:r>
            <a:r>
              <a:rPr lang="en-US" altLang="zh-CN" sz="2500" dirty="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:</a:t>
            </a:r>
            <a:endParaRPr lang="zh-CN" altLang="en-US" sz="2500" dirty="0"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3" name="直接连接符 8"/>
          <p:cNvCxnSpPr/>
          <p:nvPr/>
        </p:nvCxnSpPr>
        <p:spPr>
          <a:xfrm>
            <a:off x="657772" y="815942"/>
            <a:ext cx="4715612" cy="4755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62658" y="1340768"/>
            <a:ext cx="77306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GEMBA Asia, Shanghai, September 4, 2016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GEMBA Europe, Zurich, September 26, 2016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 modules in 5 continents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Educating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leaders in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China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Platform for international exchange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r="3732"/>
          <a:stretch/>
        </p:blipFill>
        <p:spPr bwMode="auto">
          <a:xfrm>
            <a:off x="0" y="3645024"/>
            <a:ext cx="914400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2FE6D-4091-47AB-A0F7-61255794524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55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1"/>
          <a:stretch/>
        </p:blipFill>
        <p:spPr bwMode="auto">
          <a:xfrm>
            <a:off x="1" y="1124744"/>
            <a:ext cx="9144000" cy="515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981" y="338888"/>
            <a:ext cx="77768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CEIBS’ Global EMBA Class in Shanghai:</a:t>
            </a:r>
            <a:endParaRPr lang="zh-CN" altLang="en-US" sz="2500" dirty="0"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4" name="直接连接符 8"/>
          <p:cNvCxnSpPr/>
          <p:nvPr/>
        </p:nvCxnSpPr>
        <p:spPr>
          <a:xfrm>
            <a:off x="125117" y="811187"/>
            <a:ext cx="4715612" cy="4755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2FE6D-4091-47AB-A0F7-612557945247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5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981" y="338888"/>
            <a:ext cx="77768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CEIBS’ Global EMBA Class in Zurich:</a:t>
            </a:r>
            <a:endParaRPr lang="zh-CN" altLang="en-US" sz="2500" dirty="0"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4" name="直接连接符 8"/>
          <p:cNvCxnSpPr/>
          <p:nvPr/>
        </p:nvCxnSpPr>
        <p:spPr>
          <a:xfrm>
            <a:off x="125117" y="811187"/>
            <a:ext cx="4715612" cy="4755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2FE6D-4091-47AB-A0F7-612557945247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676051"/>
              </p:ext>
            </p:extLst>
          </p:nvPr>
        </p:nvGraphicFramePr>
        <p:xfrm>
          <a:off x="121104" y="1556792"/>
          <a:ext cx="9022896" cy="3312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1448"/>
                <a:gridCol w="4511448"/>
              </a:tblGrid>
              <a:tr h="276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Participants from 6 nationalities</a:t>
                      </a:r>
                      <a:endParaRPr lang="zh-CN" sz="1700">
                        <a:effectLst/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12917" marR="11291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Participants from 11 cities</a:t>
                      </a:r>
                      <a:endParaRPr lang="zh-CN" sz="1700">
                        <a:effectLst/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12917" marR="112917" marT="0" marB="0"/>
                </a:tc>
              </a:tr>
              <a:tr h="276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China 10</a:t>
                      </a:r>
                      <a:endParaRPr lang="zh-CN" sz="1700">
                        <a:effectLst/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12917" marR="11291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Abuja 1</a:t>
                      </a:r>
                      <a:endParaRPr lang="zh-CN" sz="1700">
                        <a:effectLst/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12917" marR="112917" marT="0" marB="0"/>
                </a:tc>
              </a:tr>
              <a:tr h="276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Ghana 3</a:t>
                      </a:r>
                      <a:endParaRPr lang="zh-CN" sz="1700">
                        <a:effectLst/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12917" marR="11291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Accra 4</a:t>
                      </a:r>
                      <a:endParaRPr lang="zh-CN" sz="1700">
                        <a:effectLst/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12917" marR="112917" marT="0" marB="0"/>
                </a:tc>
              </a:tr>
              <a:tr h="276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Guinee-Bissau 1</a:t>
                      </a:r>
                      <a:endParaRPr lang="zh-CN" sz="1700">
                        <a:effectLst/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12917" marR="11291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Beijing 1</a:t>
                      </a:r>
                      <a:endParaRPr lang="zh-CN" sz="1700">
                        <a:effectLst/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12917" marR="112917" marT="0" marB="0"/>
                </a:tc>
              </a:tr>
              <a:tr h="276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Nigeria 10</a:t>
                      </a:r>
                      <a:endParaRPr lang="zh-CN" sz="1700">
                        <a:effectLst/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12917" marR="11291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Bissau 1</a:t>
                      </a:r>
                      <a:endParaRPr lang="zh-CN" sz="1700">
                        <a:effectLst/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12917" marR="112917" marT="0" marB="0"/>
                </a:tc>
              </a:tr>
              <a:tr h="276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Switzerland 4</a:t>
                      </a:r>
                      <a:endParaRPr lang="zh-CN" sz="1700">
                        <a:effectLst/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12917" marR="11291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Dublin 1</a:t>
                      </a:r>
                      <a:endParaRPr lang="zh-CN" sz="1700">
                        <a:effectLst/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12917" marR="112917" marT="0" marB="0"/>
                </a:tc>
              </a:tr>
              <a:tr h="276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Turkey 1</a:t>
                      </a:r>
                      <a:endParaRPr lang="zh-CN" sz="1700">
                        <a:effectLst/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12917" marR="11291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Lagos 7</a:t>
                      </a:r>
                      <a:endParaRPr lang="zh-CN" sz="1700">
                        <a:effectLst/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12917" marR="112917" marT="0" marB="0"/>
                </a:tc>
              </a:tr>
              <a:tr h="276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zh-CN" sz="1700">
                        <a:effectLst/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12917" marR="11291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Lausanne 1</a:t>
                      </a:r>
                      <a:endParaRPr lang="zh-CN" sz="1700">
                        <a:effectLst/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12917" marR="112917" marT="0" marB="0"/>
                </a:tc>
              </a:tr>
              <a:tr h="276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zh-CN" sz="1700">
                        <a:effectLst/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12917" marR="11291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Qingdao 1</a:t>
                      </a:r>
                      <a:endParaRPr lang="zh-CN" sz="1700">
                        <a:effectLst/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12917" marR="112917" marT="0" marB="0"/>
                </a:tc>
              </a:tr>
              <a:tr h="276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zh-CN" sz="1700">
                        <a:effectLst/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12917" marR="11291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Shaanxi 1</a:t>
                      </a:r>
                      <a:endParaRPr lang="zh-CN" sz="1700">
                        <a:effectLst/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12917" marR="112917" marT="0" marB="0"/>
                </a:tc>
              </a:tr>
              <a:tr h="276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zh-CN" sz="1700">
                        <a:effectLst/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12917" marR="11291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Shanghai 5</a:t>
                      </a:r>
                      <a:endParaRPr lang="zh-CN" sz="1700">
                        <a:effectLst/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12917" marR="112917" marT="0" marB="0"/>
                </a:tc>
              </a:tr>
              <a:tr h="276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zh-CN" sz="1700">
                        <a:effectLst/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12917" marR="11291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Zurich 4</a:t>
                      </a:r>
                      <a:endParaRPr lang="zh-CN" sz="1700" dirty="0">
                        <a:effectLst/>
                        <a:latin typeface="Calibri"/>
                        <a:ea typeface="宋体"/>
                        <a:cs typeface="宋体"/>
                      </a:endParaRPr>
                    </a:p>
                  </a:txBody>
                  <a:tcPr marL="112917" marR="11291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69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8"/>
          <p:cNvCxnSpPr/>
          <p:nvPr/>
        </p:nvCxnSpPr>
        <p:spPr>
          <a:xfrm>
            <a:off x="657772" y="815942"/>
            <a:ext cx="4715612" cy="4755"/>
          </a:xfrm>
          <a:prstGeom prst="line">
            <a:avLst/>
          </a:pr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39552" y="343643"/>
            <a:ext cx="77768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CEIBS’ Other Initiatives to Catch the Wind:</a:t>
            </a:r>
            <a:endParaRPr lang="zh-CN" altLang="en-US" sz="25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772" y="1412776"/>
            <a:ext cx="794667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Centre for </a:t>
            </a:r>
            <a:r>
              <a:rPr lang="en-US" altLang="zh-C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Globalisation</a:t>
            </a:r>
            <a:r>
              <a:rPr lang="en-US" altLang="zh-C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Chinese </a:t>
            </a:r>
            <a:r>
              <a:rPr lang="en-US" altLang="zh-C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Study Tours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Cooperation with business school in Warsaw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forums</a:t>
            </a:r>
            <a:endParaRPr lang="en-US" altLang="zh-C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578" y="3284984"/>
            <a:ext cx="6096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2FE6D-4091-47AB-A0F7-612557945247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16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5050" y="2420888"/>
            <a:ext cx="2590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tiqueOlv" pitchFamily="34" charset="0"/>
              </a:rPr>
              <a:t>THANKS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AntiqueOlv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2732" y="3082608"/>
            <a:ext cx="976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tiqueOlv" pitchFamily="34" charset="0"/>
                <a:cs typeface="Times New Roman" pitchFamily="18" charset="0"/>
              </a:rPr>
              <a:t>2016.10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ntiqueOlv" pitchFamily="34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2FE6D-4091-47AB-A0F7-612557945247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47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264</Words>
  <Application>Microsoft Office PowerPoint</Application>
  <PresentationFormat>On-screen Show (4:3)</PresentationFormat>
  <Paragraphs>66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LI</dc:creator>
  <cp:lastModifiedBy>Jenny LI</cp:lastModifiedBy>
  <cp:revision>28</cp:revision>
  <dcterms:created xsi:type="dcterms:W3CDTF">2015-11-10T02:22:33Z</dcterms:created>
  <dcterms:modified xsi:type="dcterms:W3CDTF">2016-10-14T06:47:36Z</dcterms:modified>
</cp:coreProperties>
</file>