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8" r:id="rId2"/>
    <p:sldId id="269" r:id="rId3"/>
    <p:sldId id="258" r:id="rId4"/>
    <p:sldId id="264" r:id="rId5"/>
    <p:sldId id="267" r:id="rId6"/>
    <p:sldId id="265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480">
          <p15:clr>
            <a:srgbClr val="A4A3A4"/>
          </p15:clr>
        </p15:guide>
        <p15:guide id="2" pos="52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75B9"/>
    <a:srgbClr val="414141"/>
    <a:srgbClr val="1C3A6B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96"/>
  </p:normalViewPr>
  <p:slideViewPr>
    <p:cSldViewPr showGuides="1">
      <p:cViewPr>
        <p:scale>
          <a:sx n="90" d="100"/>
          <a:sy n="90" d="100"/>
        </p:scale>
        <p:origin x="-672" y="846"/>
      </p:cViewPr>
      <p:guideLst>
        <p:guide orient="horz" pos="1480"/>
        <p:guide pos="5239"/>
      </p:guideLst>
    </p:cSldViewPr>
  </p:slideViewPr>
  <p:outlineViewPr>
    <p:cViewPr>
      <p:scale>
        <a:sx n="33" d="100"/>
        <a:sy n="33" d="100"/>
      </p:scale>
      <p:origin x="0" y="-90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6453F-2C25-4FBE-B29B-D61AB0DB91D9}" type="datetimeFigureOut">
              <a:rPr lang="de-DE" smtClean="0"/>
              <a:t>07.10.2016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9F9A6-0255-4A5F-9D28-A75DA295BD9D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6182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1124744"/>
            <a:ext cx="9144000" cy="482453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Picture 2" descr="C:\Users\sanrec\Desktop\eur_iden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8" t="31081" r="5218" b="31206"/>
          <a:stretch/>
        </p:blipFill>
        <p:spPr bwMode="auto">
          <a:xfrm>
            <a:off x="7020272" y="6109863"/>
            <a:ext cx="1900783" cy="59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sanrec\Desktop\ccir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70" b="35060"/>
          <a:stretch/>
        </p:blipFill>
        <p:spPr bwMode="auto">
          <a:xfrm>
            <a:off x="179512" y="6182834"/>
            <a:ext cx="1841226" cy="448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/>
          <p:cNvSpPr txBox="1"/>
          <p:nvPr userDrawn="1"/>
        </p:nvSpPr>
        <p:spPr>
          <a:xfrm>
            <a:off x="4644008" y="2852936"/>
            <a:ext cx="4536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 smtClean="0">
                <a:solidFill>
                  <a:srgbClr val="013571"/>
                </a:solidFill>
                <a:latin typeface="Century Gothic" pitchFamily="34" charset="0"/>
              </a:rPr>
              <a:t>ESCP</a:t>
            </a:r>
            <a:r>
              <a:rPr lang="en-GB" sz="2000" b="1" dirty="0" smtClean="0">
                <a:solidFill>
                  <a:srgbClr val="013571"/>
                </a:solidFill>
                <a:latin typeface="Century Gothic" pitchFamily="34" charset="0"/>
              </a:rPr>
              <a:t> </a:t>
            </a:r>
            <a:r>
              <a:rPr lang="en-GB" sz="2400" b="1" dirty="0" smtClean="0">
                <a:solidFill>
                  <a:srgbClr val="013571"/>
                </a:solidFill>
                <a:latin typeface="Century Gothic" pitchFamily="34" charset="0"/>
              </a:rPr>
              <a:t>Europe</a:t>
            </a:r>
            <a:r>
              <a:rPr lang="en-GB" sz="2000" b="1" dirty="0" smtClean="0">
                <a:solidFill>
                  <a:srgbClr val="013571"/>
                </a:solidFill>
                <a:latin typeface="Century Gothic" pitchFamily="34" charset="0"/>
              </a:rPr>
              <a:t> </a:t>
            </a:r>
            <a:r>
              <a:rPr lang="en-GB" sz="2400" b="1" kern="1200" dirty="0" smtClean="0">
                <a:solidFill>
                  <a:srgbClr val="013571"/>
                </a:solidFill>
                <a:latin typeface="Century Gothic" pitchFamily="34" charset="0"/>
                <a:ea typeface="+mn-ea"/>
                <a:cs typeface="+mn-cs"/>
              </a:rPr>
              <a:t>Business School</a:t>
            </a:r>
            <a:br>
              <a:rPr lang="en-GB" sz="2400" b="1" kern="1200" dirty="0" smtClean="0">
                <a:solidFill>
                  <a:srgbClr val="013571"/>
                </a:solidFill>
                <a:latin typeface="Century Gothic" pitchFamily="34" charset="0"/>
                <a:ea typeface="+mn-ea"/>
                <a:cs typeface="+mn-cs"/>
              </a:rPr>
            </a:br>
            <a:r>
              <a:rPr lang="en-GB" b="1" dirty="0" smtClean="0">
                <a:solidFill>
                  <a:srgbClr val="013571"/>
                </a:solidFill>
                <a:latin typeface="Century Gothic" pitchFamily="34" charset="0"/>
              </a:rPr>
              <a:t>European Identity, Global Perspective</a:t>
            </a:r>
          </a:p>
          <a:p>
            <a:endParaRPr lang="de-DE" b="1" dirty="0">
              <a:latin typeface="Century Gothic" panose="020B0502020202020204" pitchFamily="34" charset="0"/>
            </a:endParaRPr>
          </a:p>
        </p:txBody>
      </p:sp>
      <p:pic>
        <p:nvPicPr>
          <p:cNvPr id="9" name="Picture 5" descr="K:\ESCP\PPT_Präsentation_2015\_dateien\png\escp_keyvisual_ohneskills_PPT_20151009_sanrec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2092" y="-243408"/>
            <a:ext cx="9126380" cy="816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76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323850" y="2708920"/>
            <a:ext cx="8496299" cy="136207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200" b="1" cap="all">
                <a:solidFill>
                  <a:srgbClr val="1C3A6B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de-DE" dirty="0" smtClean="0"/>
              <a:t>TITLE</a:t>
            </a:r>
            <a:endParaRPr lang="de-DE" dirty="0"/>
          </a:p>
        </p:txBody>
      </p:sp>
      <p:pic>
        <p:nvPicPr>
          <p:cNvPr id="9" name="Picture 2" descr="K:\ESCP\_ressourcen\logo_escp\ESCP Europe JPEG\ESCP EUROPE BS_RV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378" y="120824"/>
            <a:ext cx="1426316" cy="948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K:\ESCP\Powerpoint_Präsentation\Folienmaster\_dateien\png\krake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5" t="16633" r="20750" b="24882"/>
          <a:stretch/>
        </p:blipFill>
        <p:spPr bwMode="auto">
          <a:xfrm>
            <a:off x="-2149848" y="4437111"/>
            <a:ext cx="5112568" cy="365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K:\ESCP\Powerpoint_Präsentation\Folienmaster\_dateien\png\krake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5" t="51127" r="20750" b="24882"/>
          <a:stretch/>
        </p:blipFill>
        <p:spPr bwMode="auto">
          <a:xfrm>
            <a:off x="5868144" y="4894288"/>
            <a:ext cx="5112568" cy="1498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69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257614"/>
            <a:ext cx="9144000" cy="8671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Picture 2" descr="K:\ESCP\_ressourcen\logo_escp\ESCP Europe JPEG\ESCP EUROPE BS_RV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378" y="120824"/>
            <a:ext cx="1426316" cy="948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808" y="487992"/>
            <a:ext cx="1152127" cy="367489"/>
          </a:xfrm>
          <a:prstGeom prst="rect">
            <a:avLst/>
          </a:prstGeom>
        </p:spPr>
      </p:pic>
      <p:sp>
        <p:nvSpPr>
          <p:cNvPr id="12" name="Textplatzhalt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932583" y="303436"/>
            <a:ext cx="3311525" cy="7366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1" cap="all" baseline="0">
                <a:solidFill>
                  <a:srgbClr val="1C3A6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de-DE" dirty="0" err="1" smtClean="0"/>
              <a:t>titLE</a:t>
            </a:r>
            <a:endParaRPr lang="de-DE" dirty="0" smtClean="0"/>
          </a:p>
        </p:txBody>
      </p:sp>
      <p:sp>
        <p:nvSpPr>
          <p:cNvPr id="13" name="Titel 20"/>
          <p:cNvSpPr>
            <a:spLocks noGrp="1"/>
          </p:cNvSpPr>
          <p:nvPr>
            <p:ph type="title" hasCustomPrompt="1"/>
          </p:nvPr>
        </p:nvSpPr>
        <p:spPr>
          <a:xfrm>
            <a:off x="971549" y="1585118"/>
            <a:ext cx="7416801" cy="61974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1800" baseline="0">
                <a:solidFill>
                  <a:srgbClr val="4C75B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subtitle</a:t>
            </a:r>
            <a:endParaRPr lang="de-DE" dirty="0"/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431198" y="6218292"/>
            <a:ext cx="1414155" cy="451067"/>
          </a:xfrm>
          <a:prstGeom prst="rect">
            <a:avLst/>
          </a:prstGeom>
        </p:spPr>
      </p:pic>
      <p:sp>
        <p:nvSpPr>
          <p:cNvPr id="20" name="Bildplatzhalter 3"/>
          <p:cNvSpPr>
            <a:spLocks noGrp="1"/>
          </p:cNvSpPr>
          <p:nvPr>
            <p:ph type="pic" sz="quarter" idx="17"/>
          </p:nvPr>
        </p:nvSpPr>
        <p:spPr>
          <a:xfrm>
            <a:off x="968647" y="2349500"/>
            <a:ext cx="6483673" cy="3600450"/>
          </a:xfrm>
          <a:prstGeom prst="round1Rect">
            <a:avLst/>
          </a:prstGeom>
          <a:ln w="19050">
            <a:solidFill>
              <a:srgbClr val="4C75B9"/>
            </a:solidFill>
          </a:ln>
        </p:spPr>
        <p:txBody>
          <a:bodyPr/>
          <a:lstStyle>
            <a:lvl1pPr marL="0" indent="0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8"/>
          </p:nvPr>
        </p:nvSpPr>
        <p:spPr>
          <a:xfrm>
            <a:off x="8424464" y="6218292"/>
            <a:ext cx="468016" cy="451068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000" baseline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6A5BD13-9609-4850-84AB-331C2D48A79C}" type="slidenum">
              <a:rPr lang="de-DE" smtClean="0"/>
              <a:pPr/>
              <a:t>‹N°›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866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431198" y="6218292"/>
            <a:ext cx="1414155" cy="451067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0" y="257614"/>
            <a:ext cx="9144000" cy="8671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Picture 2" descr="K:\ESCP\_ressourcen\logo_escp\ESCP Europe JPEG\ESCP EUROPE BS_RVB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378" y="120824"/>
            <a:ext cx="1426316" cy="948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808" y="487992"/>
            <a:ext cx="1152127" cy="367489"/>
          </a:xfrm>
          <a:prstGeom prst="rect">
            <a:avLst/>
          </a:prstGeom>
        </p:spPr>
      </p:pic>
      <p:sp>
        <p:nvSpPr>
          <p:cNvPr id="12" name="Textplatzhalt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932583" y="303436"/>
            <a:ext cx="3311525" cy="7366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1" cap="all" baseline="0">
                <a:solidFill>
                  <a:srgbClr val="1C3A6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de-DE" dirty="0" err="1" smtClean="0"/>
              <a:t>titLE</a:t>
            </a:r>
            <a:endParaRPr lang="de-DE" dirty="0" smtClean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961248" y="2348880"/>
            <a:ext cx="7488238" cy="3600400"/>
          </a:xfrm>
          <a:prstGeom prst="rect">
            <a:avLst/>
          </a:prstGeom>
        </p:spPr>
        <p:txBody>
          <a:bodyPr/>
          <a:lstStyle>
            <a:lvl1pPr marL="285750" indent="-285750">
              <a:buFontTx/>
              <a:buBlip>
                <a:blip r:embed="rId4"/>
              </a:buBlip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19" name="Foliennummernplatzhalter 3"/>
          <p:cNvSpPr>
            <a:spLocks noGrp="1"/>
          </p:cNvSpPr>
          <p:nvPr>
            <p:ph type="sldNum" sz="quarter" idx="18"/>
          </p:nvPr>
        </p:nvSpPr>
        <p:spPr>
          <a:xfrm>
            <a:off x="8424464" y="6218292"/>
            <a:ext cx="468016" cy="451068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000" baseline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6A5BD13-9609-4850-84AB-331C2D48A79C}" type="slidenum">
              <a:rPr lang="de-DE" smtClean="0"/>
              <a:pPr/>
              <a:t>‹N°›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233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 und Bil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257614"/>
            <a:ext cx="9144000" cy="8671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Picture 2" descr="K:\ESCP\_ressourcen\logo_escp\ESCP Europe JPEG\ESCP EUROPE BS_RV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378" y="120824"/>
            <a:ext cx="1426316" cy="948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808" y="487992"/>
            <a:ext cx="1152127" cy="367489"/>
          </a:xfrm>
          <a:prstGeom prst="rect">
            <a:avLst/>
          </a:prstGeom>
        </p:spPr>
      </p:pic>
      <p:sp>
        <p:nvSpPr>
          <p:cNvPr id="12" name="Textplatzhalt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932583" y="303436"/>
            <a:ext cx="3311525" cy="7366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1" cap="all" baseline="0">
                <a:solidFill>
                  <a:srgbClr val="1C3A6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de-DE" dirty="0" err="1" smtClean="0"/>
              <a:t>titLE</a:t>
            </a:r>
            <a:endParaRPr lang="de-DE" dirty="0" smtClean="0"/>
          </a:p>
        </p:txBody>
      </p:sp>
      <p:sp>
        <p:nvSpPr>
          <p:cNvPr id="13" name="Titel 20"/>
          <p:cNvSpPr>
            <a:spLocks noGrp="1"/>
          </p:cNvSpPr>
          <p:nvPr>
            <p:ph type="title" hasCustomPrompt="1"/>
          </p:nvPr>
        </p:nvSpPr>
        <p:spPr>
          <a:xfrm>
            <a:off x="971549" y="1585118"/>
            <a:ext cx="7416801" cy="61974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1800">
                <a:solidFill>
                  <a:srgbClr val="4C75B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subtitle</a:t>
            </a:r>
            <a:endParaRPr lang="de-DE" dirty="0"/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431198" y="6218292"/>
            <a:ext cx="1414155" cy="451067"/>
          </a:xfrm>
          <a:prstGeom prst="rect">
            <a:avLst/>
          </a:prstGeom>
        </p:spPr>
      </p:pic>
      <p:sp>
        <p:nvSpPr>
          <p:cNvPr id="20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961248" y="2348880"/>
            <a:ext cx="3394728" cy="3240360"/>
          </a:xfrm>
          <a:prstGeom prst="rect">
            <a:avLst/>
          </a:prstGeom>
        </p:spPr>
        <p:txBody>
          <a:bodyPr/>
          <a:lstStyle>
            <a:lvl1pPr marL="285750" indent="-285750">
              <a:buFontTx/>
              <a:buBlip>
                <a:blip r:embed="rId4"/>
              </a:buBlip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21" name="Bildplatzhalter 3"/>
          <p:cNvSpPr>
            <a:spLocks noGrp="1"/>
          </p:cNvSpPr>
          <p:nvPr>
            <p:ph type="pic" sz="quarter" idx="17"/>
          </p:nvPr>
        </p:nvSpPr>
        <p:spPr>
          <a:xfrm>
            <a:off x="4571999" y="2349500"/>
            <a:ext cx="3744913" cy="3239740"/>
          </a:xfrm>
          <a:prstGeom prst="round1Rect">
            <a:avLst/>
          </a:prstGeom>
          <a:ln w="19050">
            <a:solidFill>
              <a:srgbClr val="4C75B9"/>
            </a:solidFill>
          </a:ln>
        </p:spPr>
        <p:txBody>
          <a:bodyPr/>
          <a:lstStyle>
            <a:lvl1pPr marL="0" indent="0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3" name="Foliennummernplatzhalter 3"/>
          <p:cNvSpPr>
            <a:spLocks noGrp="1"/>
          </p:cNvSpPr>
          <p:nvPr>
            <p:ph type="sldNum" sz="quarter" idx="18"/>
          </p:nvPr>
        </p:nvSpPr>
        <p:spPr>
          <a:xfrm>
            <a:off x="8424464" y="6218292"/>
            <a:ext cx="468016" cy="451068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000" baseline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6A5BD13-9609-4850-84AB-331C2D48A79C}" type="slidenum">
              <a:rPr lang="de-DE" smtClean="0"/>
              <a:pPr/>
              <a:t>‹N°›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491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ch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257614"/>
            <a:ext cx="9144000" cy="8671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Picture 2" descr="K:\ESCP\_ressourcen\logo_escp\ESCP Europe JPEG\ESCP EUROPE BS_RV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378" y="120824"/>
            <a:ext cx="1426316" cy="948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808" y="487992"/>
            <a:ext cx="1152127" cy="367489"/>
          </a:xfrm>
          <a:prstGeom prst="rect">
            <a:avLst/>
          </a:prstGeom>
        </p:spPr>
      </p:pic>
      <p:sp>
        <p:nvSpPr>
          <p:cNvPr id="12" name="Textplatzhalt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932583" y="303436"/>
            <a:ext cx="3311525" cy="7366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1" cap="all" baseline="0">
                <a:solidFill>
                  <a:srgbClr val="1C3A6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de-DE" dirty="0" err="1" smtClean="0"/>
              <a:t>titLE</a:t>
            </a:r>
            <a:endParaRPr lang="de-DE" dirty="0" smtClean="0"/>
          </a:p>
        </p:txBody>
      </p:sp>
      <p:sp>
        <p:nvSpPr>
          <p:cNvPr id="13" name="Titel 20"/>
          <p:cNvSpPr>
            <a:spLocks noGrp="1"/>
          </p:cNvSpPr>
          <p:nvPr>
            <p:ph type="title" hasCustomPrompt="1"/>
          </p:nvPr>
        </p:nvSpPr>
        <p:spPr>
          <a:xfrm>
            <a:off x="971549" y="1585118"/>
            <a:ext cx="7416801" cy="61974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1800">
                <a:solidFill>
                  <a:srgbClr val="4C75B9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de-DE" dirty="0" err="1" smtClean="0"/>
              <a:t>Subtitle</a:t>
            </a:r>
            <a:endParaRPr lang="de-DE" dirty="0"/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431198" y="6218292"/>
            <a:ext cx="1414155" cy="451067"/>
          </a:xfrm>
          <a:prstGeom prst="rect">
            <a:avLst/>
          </a:prstGeom>
        </p:spPr>
      </p:pic>
      <p:sp>
        <p:nvSpPr>
          <p:cNvPr id="2" name="Eine Ecke des Rechtecks abrunden 1"/>
          <p:cNvSpPr/>
          <p:nvPr userDrawn="1"/>
        </p:nvSpPr>
        <p:spPr>
          <a:xfrm flipH="1">
            <a:off x="971596" y="2636837"/>
            <a:ext cx="3597409" cy="1728787"/>
          </a:xfrm>
          <a:prstGeom prst="round1Rect">
            <a:avLst/>
          </a:prstGeom>
          <a:noFill/>
          <a:ln w="19050">
            <a:solidFill>
              <a:srgbClr val="4C75B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ine Ecke des Rechtecks abrunden 20"/>
          <p:cNvSpPr/>
          <p:nvPr userDrawn="1"/>
        </p:nvSpPr>
        <p:spPr>
          <a:xfrm flipH="1" flipV="1">
            <a:off x="982372" y="4581524"/>
            <a:ext cx="3586633" cy="1727795"/>
          </a:xfrm>
          <a:prstGeom prst="round1Rect">
            <a:avLst/>
          </a:prstGeom>
          <a:noFill/>
          <a:ln w="19050">
            <a:solidFill>
              <a:srgbClr val="4C75B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ine Ecke des Rechtecks abrunden 21"/>
          <p:cNvSpPr/>
          <p:nvPr userDrawn="1"/>
        </p:nvSpPr>
        <p:spPr>
          <a:xfrm>
            <a:off x="4716015" y="2636838"/>
            <a:ext cx="3600897" cy="1728786"/>
          </a:xfrm>
          <a:prstGeom prst="round1Rect">
            <a:avLst/>
          </a:prstGeom>
          <a:noFill/>
          <a:ln w="19050">
            <a:solidFill>
              <a:srgbClr val="4C75B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ine Ecke des Rechtecks abrunden 24"/>
          <p:cNvSpPr/>
          <p:nvPr userDrawn="1"/>
        </p:nvSpPr>
        <p:spPr>
          <a:xfrm flipV="1">
            <a:off x="4716015" y="4581523"/>
            <a:ext cx="3600897" cy="1727795"/>
          </a:xfrm>
          <a:prstGeom prst="round1Rect">
            <a:avLst/>
          </a:prstGeom>
          <a:noFill/>
          <a:ln w="19050">
            <a:solidFill>
              <a:srgbClr val="4C75B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/>
          <p:cNvSpPr txBox="1"/>
          <p:nvPr userDrawn="1"/>
        </p:nvSpPr>
        <p:spPr>
          <a:xfrm>
            <a:off x="982372" y="2642239"/>
            <a:ext cx="3586633" cy="1723385"/>
          </a:xfrm>
          <a:prstGeom prst="rect">
            <a:avLst/>
          </a:prstGeom>
          <a:noFill/>
        </p:spPr>
        <p:txBody>
          <a:bodyPr wrap="square" lIns="72000" tIns="36000" rIns="72000" bIns="36000" rtlCol="0" anchor="ctr" anchorCtr="0">
            <a:no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endParaRPr lang="de-DE" sz="1400" cap="none" baseline="0" dirty="0" smtClean="0">
              <a:solidFill>
                <a:schemeClr val="tx1">
                  <a:lumMod val="75000"/>
                  <a:lumOff val="25000"/>
                </a:schemeClr>
              </a:solidFill>
              <a:latin typeface="Univers 45 Light" pitchFamily="34" charset="0"/>
            </a:endParaRP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982372" y="2636836"/>
            <a:ext cx="3589628" cy="1728787"/>
          </a:xfrm>
          <a:prstGeom prst="rect">
            <a:avLst/>
          </a:prstGeom>
        </p:spPr>
        <p:txBody>
          <a:bodyPr lIns="216000" anchor="ctr" anchorCtr="0"/>
          <a:lstStyle>
            <a:lvl1pPr marL="285750" indent="-285750">
              <a:buFontTx/>
              <a:buBlip>
                <a:blip r:embed="rId4"/>
              </a:buBlip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715861" y="2636836"/>
            <a:ext cx="3589628" cy="1728787"/>
          </a:xfrm>
          <a:prstGeom prst="rect">
            <a:avLst/>
          </a:prstGeom>
        </p:spPr>
        <p:txBody>
          <a:bodyPr lIns="216000" anchor="ctr" anchorCtr="0"/>
          <a:lstStyle>
            <a:lvl1pPr marL="285750" indent="-285750">
              <a:buFontTx/>
              <a:buBlip>
                <a:blip r:embed="rId4"/>
              </a:buBlip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718141" y="4581524"/>
            <a:ext cx="3589628" cy="1728787"/>
          </a:xfrm>
          <a:prstGeom prst="rect">
            <a:avLst/>
          </a:prstGeom>
        </p:spPr>
        <p:txBody>
          <a:bodyPr lIns="216000" anchor="ctr" anchorCtr="0"/>
          <a:lstStyle>
            <a:lvl1pPr marL="285750" indent="-285750">
              <a:buFontTx/>
              <a:buBlip>
                <a:blip r:embed="rId4"/>
              </a:buBlip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986932" y="4567891"/>
            <a:ext cx="3589628" cy="1728787"/>
          </a:xfrm>
          <a:prstGeom prst="rect">
            <a:avLst/>
          </a:prstGeom>
        </p:spPr>
        <p:txBody>
          <a:bodyPr lIns="216000" anchor="ctr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r>
              <a:rPr lang="de-DE" dirty="0" smtClean="0"/>
              <a:t>Text</a:t>
            </a:r>
          </a:p>
          <a:p>
            <a:pPr lvl="0"/>
            <a:endParaRPr lang="de-DE" dirty="0"/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126387" y="2448237"/>
            <a:ext cx="684000" cy="360850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72000" rIns="72000" bIns="72000" anchor="ctr" anchorCtr="0">
            <a:spAutoFit/>
          </a:bodyPr>
          <a:lstStyle>
            <a:lvl1pPr marL="0" indent="0">
              <a:buFontTx/>
              <a:buNone/>
              <a:defRPr sz="1400" cap="all" baseline="0">
                <a:solidFill>
                  <a:srgbClr val="4C75B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TITLE</a:t>
            </a:r>
            <a:endParaRPr lang="de-DE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4815455" y="2448320"/>
            <a:ext cx="684000" cy="360850"/>
          </a:xfrm>
          <a:prstGeom prst="rect">
            <a:avLst/>
          </a:prstGeom>
          <a:solidFill>
            <a:schemeClr val="bg1"/>
          </a:solidFill>
        </p:spPr>
        <p:txBody>
          <a:bodyPr lIns="72000" tIns="72000" rIns="72000" bIns="72000" anchor="ctr" anchorCtr="0">
            <a:spAutoFit/>
          </a:bodyPr>
          <a:lstStyle>
            <a:lvl1pPr marL="0" indent="0">
              <a:buFontTx/>
              <a:buNone/>
              <a:defRPr sz="1400" cap="all" baseline="0">
                <a:solidFill>
                  <a:srgbClr val="4C75B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title</a:t>
            </a:r>
            <a:endParaRPr lang="de-DE" dirty="0"/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47" y="4401680"/>
            <a:ext cx="684000" cy="360850"/>
          </a:xfrm>
          <a:prstGeom prst="rect">
            <a:avLst/>
          </a:prstGeom>
          <a:solidFill>
            <a:schemeClr val="bg1"/>
          </a:solidFill>
        </p:spPr>
        <p:txBody>
          <a:bodyPr lIns="72000" tIns="72000" rIns="72000" bIns="72000" anchor="ctr" anchorCtr="0">
            <a:spAutoFit/>
          </a:bodyPr>
          <a:lstStyle>
            <a:lvl1pPr marL="0" indent="0">
              <a:buFontTx/>
              <a:buNone/>
              <a:defRPr sz="1400" cap="all" baseline="0">
                <a:solidFill>
                  <a:srgbClr val="4C75B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de-DE" dirty="0" err="1" smtClean="0"/>
              <a:t>TITLe</a:t>
            </a:r>
            <a:endParaRPr lang="de-DE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4832116" y="4401763"/>
            <a:ext cx="684000" cy="360850"/>
          </a:xfrm>
          <a:prstGeom prst="rect">
            <a:avLst/>
          </a:prstGeom>
          <a:solidFill>
            <a:schemeClr val="bg1"/>
          </a:solidFill>
        </p:spPr>
        <p:txBody>
          <a:bodyPr lIns="72000" tIns="72000" rIns="72000" bIns="72000" anchor="ctr" anchorCtr="0">
            <a:spAutoFit/>
          </a:bodyPr>
          <a:lstStyle>
            <a:lvl1pPr marL="0" indent="0">
              <a:buFontTx/>
              <a:buNone/>
              <a:defRPr sz="1400" cap="all" baseline="0">
                <a:solidFill>
                  <a:srgbClr val="4C75B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de-DE" dirty="0" err="1" smtClean="0"/>
              <a:t>TITle</a:t>
            </a:r>
            <a:endParaRPr lang="de-DE" dirty="0"/>
          </a:p>
        </p:txBody>
      </p:sp>
      <p:sp>
        <p:nvSpPr>
          <p:cNvPr id="43" name="Foliennummernplatzhalter 3"/>
          <p:cNvSpPr>
            <a:spLocks noGrp="1"/>
          </p:cNvSpPr>
          <p:nvPr>
            <p:ph type="sldNum" sz="quarter" idx="24"/>
          </p:nvPr>
        </p:nvSpPr>
        <p:spPr>
          <a:xfrm>
            <a:off x="8424464" y="6218292"/>
            <a:ext cx="468016" cy="451068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000" baseline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6A5BD13-9609-4850-84AB-331C2D48A79C}" type="slidenum">
              <a:rPr lang="de-DE" smtClean="0"/>
              <a:pPr/>
              <a:t>‹N°›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6178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K:\ESCP\_ressourcen\logo_escp\ESCP Europe JPEG\ESCP EUROPE BS_RVB.jp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378" y="120824"/>
            <a:ext cx="1426316" cy="948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01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0" r:id="rId5"/>
    <p:sldLayoutId id="2147483661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</a:t>
            </a:r>
            <a:r>
              <a:rPr lang="en-US" dirty="0" smtClean="0"/>
              <a:t>TOP Companies </a:t>
            </a:r>
            <a:r>
              <a:rPr lang="en-US" dirty="0"/>
              <a:t>and Business Schools are Working Together in Executive </a:t>
            </a:r>
            <a:r>
              <a:rPr lang="en-US" dirty="0" smtClean="0"/>
              <a:t>Education: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/>
              <a:t>A </a:t>
            </a:r>
            <a:r>
              <a:rPr lang="en-US" i="1" dirty="0" smtClean="0"/>
              <a:t>EUROPEAN Leading </a:t>
            </a:r>
            <a:r>
              <a:rPr lang="en-US" i="1" dirty="0"/>
              <a:t>Business School’s Perspective</a:t>
            </a:r>
            <a:endParaRPr lang="fr-FR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2972041" y="5013176"/>
            <a:ext cx="31999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cap="all" dirty="0">
                <a:solidFill>
                  <a:srgbClr val="1C3A6B"/>
                </a:solidFill>
                <a:latin typeface="Century Gothic" panose="020B0502020202020204" pitchFamily="34" charset="0"/>
                <a:ea typeface="+mj-ea"/>
                <a:cs typeface="+mj-cs"/>
              </a:rPr>
              <a:t>Prof. Frank </a:t>
            </a:r>
            <a:r>
              <a:rPr lang="fr-FR" sz="2000" b="1" i="1" cap="all" dirty="0" err="1">
                <a:solidFill>
                  <a:srgbClr val="1C3A6B"/>
                </a:solidFill>
                <a:latin typeface="Century Gothic" panose="020B0502020202020204" pitchFamily="34" charset="0"/>
                <a:ea typeface="+mj-ea"/>
                <a:cs typeface="+mj-cs"/>
              </a:rPr>
              <a:t>Bournois</a:t>
            </a:r>
            <a:r>
              <a:rPr lang="fr-FR" sz="2000" b="1" i="1" cap="all" dirty="0">
                <a:solidFill>
                  <a:srgbClr val="1C3A6B"/>
                </a:solidFill>
                <a:latin typeface="Century Gothic" panose="020B0502020202020204" pitchFamily="34" charset="0"/>
                <a:ea typeface="+mj-ea"/>
                <a:cs typeface="+mj-cs"/>
              </a:rPr>
              <a:t>,</a:t>
            </a:r>
          </a:p>
          <a:p>
            <a:r>
              <a:rPr lang="fr-FR" sz="2000" b="1" i="1" cap="all" dirty="0">
                <a:solidFill>
                  <a:srgbClr val="1C3A6B"/>
                </a:solidFill>
                <a:latin typeface="Century Gothic" panose="020B0502020202020204" pitchFamily="34" charset="0"/>
                <a:ea typeface="+mj-ea"/>
                <a:cs typeface="+mj-cs"/>
              </a:rPr>
              <a:t>Dean ESCP Europe</a:t>
            </a:r>
          </a:p>
        </p:txBody>
      </p:sp>
    </p:spTree>
    <p:extLst>
      <p:ext uri="{BB962C8B-B14F-4D97-AF65-F5344CB8AC3E}">
        <p14:creationId xmlns:p14="http://schemas.microsoft.com/office/powerpoint/2010/main" val="109703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932583" y="303436"/>
            <a:ext cx="4935561" cy="736600"/>
          </a:xfrm>
        </p:spPr>
        <p:txBody>
          <a:bodyPr/>
          <a:lstStyle/>
          <a:p>
            <a:r>
              <a:rPr lang="fr-FR" dirty="0" smtClean="0"/>
              <a:t>ESCP </a:t>
            </a:r>
            <a:r>
              <a:rPr lang="fr-FR" dirty="0" err="1" smtClean="0"/>
              <a:t>Europe’s</a:t>
            </a:r>
            <a:r>
              <a:rPr lang="fr-FR" dirty="0" smtClean="0"/>
              <a:t> mission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932583" y="3356992"/>
            <a:ext cx="7488238" cy="2232248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i="1" dirty="0" smtClean="0"/>
              <a:t>A </a:t>
            </a:r>
            <a:r>
              <a:rPr lang="fr-FR" sz="1800" i="1" dirty="0" err="1" smtClean="0"/>
              <a:t>comprehensive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approach</a:t>
            </a:r>
            <a:r>
              <a:rPr lang="fr-FR" sz="1800" i="1" dirty="0" smtClean="0"/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800" i="1" dirty="0"/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sz="1800" i="1" dirty="0" smtClean="0"/>
              <a:t>Unique transnational </a:t>
            </a:r>
            <a:r>
              <a:rPr lang="fr-FR" sz="1800" i="1" dirty="0" err="1" smtClean="0"/>
              <a:t>experience</a:t>
            </a:r>
            <a:r>
              <a:rPr lang="fr-FR" sz="1800" i="1" dirty="0" smtClean="0"/>
              <a:t> in Europe </a:t>
            </a:r>
            <a:r>
              <a:rPr lang="fr-FR" sz="1800" i="1" dirty="0" err="1" smtClean="0"/>
              <a:t>through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our</a:t>
            </a:r>
            <a:r>
              <a:rPr lang="fr-FR" sz="1800" i="1" dirty="0" smtClean="0"/>
              <a:t> 6 </a:t>
            </a:r>
            <a:r>
              <a:rPr lang="fr-FR" sz="1800" i="1" dirty="0" err="1" smtClean="0"/>
              <a:t>integrated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campuses</a:t>
            </a:r>
            <a:endParaRPr lang="fr-FR" sz="1800" i="1" dirty="0" smtClean="0"/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fr-FR" sz="1800" i="1" dirty="0"/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sz="1800" i="1" dirty="0" err="1" smtClean="0"/>
              <a:t>Combination</a:t>
            </a:r>
            <a:r>
              <a:rPr lang="fr-FR" sz="1800" i="1" dirty="0" smtClean="0"/>
              <a:t> of top-</a:t>
            </a:r>
            <a:r>
              <a:rPr lang="fr-FR" sz="1800" i="1" dirty="0" err="1" smtClean="0"/>
              <a:t>notch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teaching</a:t>
            </a:r>
            <a:r>
              <a:rPr lang="fr-FR" sz="1800" i="1" dirty="0" smtClean="0"/>
              <a:t> contents in management, social sciences, </a:t>
            </a:r>
            <a:r>
              <a:rPr lang="fr-FR" sz="1800" i="1" dirty="0" err="1" smtClean="0"/>
              <a:t>humanities</a:t>
            </a:r>
            <a:r>
              <a:rPr lang="fr-FR" sz="1800" i="1" dirty="0" smtClean="0"/>
              <a:t>, </a:t>
            </a:r>
            <a:r>
              <a:rPr lang="fr-FR" sz="1800" i="1" dirty="0" err="1" smtClean="0"/>
              <a:t>coding</a:t>
            </a:r>
            <a:r>
              <a:rPr lang="fr-FR" sz="1800" i="1" dirty="0" smtClean="0"/>
              <a:t>, design </a:t>
            </a:r>
            <a:r>
              <a:rPr lang="fr-FR" sz="1800" i="1" dirty="0" err="1" smtClean="0"/>
              <a:t>thinking</a:t>
            </a:r>
            <a:r>
              <a:rPr lang="fr-FR" sz="1800" i="1" dirty="0" smtClean="0"/>
              <a:t> and innovation</a:t>
            </a:r>
            <a:endParaRPr lang="fr-FR" sz="1800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6A5BD13-9609-4850-84AB-331C2D48A79C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ZoneTexte 4"/>
          <p:cNvSpPr txBox="1"/>
          <p:nvPr/>
        </p:nvSpPr>
        <p:spPr>
          <a:xfrm>
            <a:off x="251520" y="1988840"/>
            <a:ext cx="8640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2400" b="1" i="1" dirty="0">
                <a:solidFill>
                  <a:schemeClr val="tx2"/>
                </a:solidFill>
              </a:rPr>
              <a:t>« To </a:t>
            </a:r>
            <a:r>
              <a:rPr lang="fr-FR" sz="2400" b="1" i="1" dirty="0" err="1" smtClean="0">
                <a:solidFill>
                  <a:schemeClr val="tx2"/>
                </a:solidFill>
              </a:rPr>
              <a:t>prepare</a:t>
            </a:r>
            <a:r>
              <a:rPr lang="fr-FR" sz="2400" b="1" i="1" dirty="0" smtClean="0">
                <a:solidFill>
                  <a:schemeClr val="tx2"/>
                </a:solidFill>
              </a:rPr>
              <a:t> future leaders to the VUCA* world</a:t>
            </a:r>
            <a:r>
              <a:rPr lang="fr-FR" sz="2400" b="1" i="1" dirty="0">
                <a:solidFill>
                  <a:schemeClr val="tx2"/>
                </a:solidFill>
              </a:rPr>
              <a:t> »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83568" y="6218292"/>
            <a:ext cx="30265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* Volatile, </a:t>
            </a:r>
            <a:r>
              <a:rPr lang="fr-FR" sz="1200" dirty="0" err="1" smtClean="0"/>
              <a:t>uncertain</a:t>
            </a:r>
            <a:r>
              <a:rPr lang="fr-FR" sz="1200" dirty="0" smtClean="0"/>
              <a:t>, </a:t>
            </a:r>
            <a:r>
              <a:rPr lang="fr-FR" sz="1200" dirty="0" err="1" smtClean="0"/>
              <a:t>complex</a:t>
            </a:r>
            <a:r>
              <a:rPr lang="fr-FR" sz="1200" dirty="0" smtClean="0"/>
              <a:t> </a:t>
            </a:r>
            <a:r>
              <a:rPr lang="fr-FR" sz="1200" dirty="0"/>
              <a:t>and </a:t>
            </a:r>
            <a:r>
              <a:rPr lang="fr-FR" sz="1200" dirty="0" err="1" smtClean="0"/>
              <a:t>ambiguous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04708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932583" y="303436"/>
            <a:ext cx="5799657" cy="736600"/>
          </a:xfrm>
        </p:spPr>
        <p:txBody>
          <a:bodyPr/>
          <a:lstStyle/>
          <a:p>
            <a:r>
              <a:rPr lang="en-GB" dirty="0" smtClean="0"/>
              <a:t>A PAN-</a:t>
            </a:r>
            <a:r>
              <a:rPr lang="en-GB" dirty="0" err="1" smtClean="0"/>
              <a:t>european</a:t>
            </a:r>
            <a:r>
              <a:rPr lang="en-GB" dirty="0" smtClean="0"/>
              <a:t> school:</a:t>
            </a:r>
          </a:p>
          <a:p>
            <a:r>
              <a:rPr lang="en-GB" dirty="0" smtClean="0"/>
              <a:t>A unique education model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539250" y="1495580"/>
            <a:ext cx="7488238" cy="1008112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>
                <a:solidFill>
                  <a:srgbClr val="4C75B9"/>
                </a:solidFill>
              </a:rPr>
              <a:t>6 </a:t>
            </a:r>
            <a:r>
              <a:rPr lang="en-GB" sz="1800" dirty="0">
                <a:solidFill>
                  <a:srgbClr val="4C75B9"/>
                </a:solidFill>
              </a:rPr>
              <a:t>ESCP Europe urban campuses in </a:t>
            </a:r>
            <a:br>
              <a:rPr lang="en-GB" sz="1800" dirty="0">
                <a:solidFill>
                  <a:srgbClr val="4C75B9"/>
                </a:solidFill>
              </a:rPr>
            </a:br>
            <a:r>
              <a:rPr lang="en-GB" sz="1800" dirty="0" smtClean="0">
                <a:solidFill>
                  <a:srgbClr val="4C75B9"/>
                </a:solidFill>
              </a:rPr>
              <a:t>Berlin, </a:t>
            </a:r>
            <a:r>
              <a:rPr lang="en-GB" sz="1800" dirty="0">
                <a:solidFill>
                  <a:srgbClr val="4C75B9"/>
                </a:solidFill>
              </a:rPr>
              <a:t>London, Madrid, </a:t>
            </a:r>
            <a:r>
              <a:rPr lang="en-GB" sz="1800" dirty="0" smtClean="0">
                <a:solidFill>
                  <a:srgbClr val="4C75B9"/>
                </a:solidFill>
              </a:rPr>
              <a:t>Paris, Torino and Warsaw</a:t>
            </a:r>
            <a:br>
              <a:rPr lang="en-GB" sz="1800" dirty="0" smtClean="0">
                <a:solidFill>
                  <a:srgbClr val="4C75B9"/>
                </a:solidFill>
              </a:rPr>
            </a:br>
            <a:r>
              <a:rPr lang="en-GB" sz="1800" dirty="0" smtClean="0">
                <a:solidFill>
                  <a:srgbClr val="4C75B9"/>
                </a:solidFill>
              </a:rPr>
              <a:t>allowing for integrated </a:t>
            </a:r>
            <a:r>
              <a:rPr lang="en-GB" sz="1800" dirty="0">
                <a:solidFill>
                  <a:srgbClr val="4C75B9"/>
                </a:solidFill>
              </a:rPr>
              <a:t>multi-campus curricula.</a:t>
            </a:r>
          </a:p>
          <a:p>
            <a:pPr marL="0" indent="0">
              <a:buNone/>
            </a:pPr>
            <a:endParaRPr lang="fr-FR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6A5BD13-9609-4850-84AB-331C2D48A79C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266" y="2636912"/>
            <a:ext cx="6192990" cy="1642488"/>
          </a:xfrm>
          <a:prstGeom prst="round1Rect">
            <a:avLst/>
          </a:prstGeom>
          <a:ln w="19050">
            <a:solidFill>
              <a:srgbClr val="4C75B9"/>
            </a:solidFill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581128"/>
            <a:ext cx="3600400" cy="207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5"/>
          <p:cNvSpPr txBox="1"/>
          <p:nvPr/>
        </p:nvSpPr>
        <p:spPr>
          <a:xfrm>
            <a:off x="5868144" y="537321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4C75B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120 </a:t>
            </a:r>
            <a:r>
              <a:rPr lang="en-GB" dirty="0">
                <a:solidFill>
                  <a:srgbClr val="4C75B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Academic Alliances</a:t>
            </a:r>
          </a:p>
          <a:p>
            <a:r>
              <a:rPr lang="en-GB" dirty="0">
                <a:solidFill>
                  <a:srgbClr val="4C75B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Europe and the world.</a:t>
            </a:r>
          </a:p>
        </p:txBody>
      </p:sp>
      <p:sp>
        <p:nvSpPr>
          <p:cNvPr id="8" name="Rectangle 7"/>
          <p:cNvSpPr/>
          <p:nvPr/>
        </p:nvSpPr>
        <p:spPr>
          <a:xfrm>
            <a:off x="197768" y="4773051"/>
            <a:ext cx="25740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4C75B9"/>
                </a:solidFill>
                <a:latin typeface="Verdana" pitchFamily="34" charset="0"/>
              </a:rPr>
              <a:t>140 </a:t>
            </a:r>
            <a:r>
              <a:rPr lang="en-GB" dirty="0">
                <a:solidFill>
                  <a:srgbClr val="4C75B9"/>
                </a:solidFill>
                <a:latin typeface="Verdana" pitchFamily="34" charset="0"/>
              </a:rPr>
              <a:t>research-active professors </a:t>
            </a:r>
          </a:p>
          <a:p>
            <a:r>
              <a:rPr lang="en-GB" dirty="0">
                <a:solidFill>
                  <a:srgbClr val="4C75B9"/>
                </a:solidFill>
                <a:latin typeface="Verdana" pitchFamily="34" charset="0"/>
              </a:rPr>
              <a:t>representing over 20 nationalities </a:t>
            </a:r>
          </a:p>
          <a:p>
            <a:r>
              <a:rPr lang="en-GB" dirty="0">
                <a:solidFill>
                  <a:srgbClr val="4C75B9"/>
                </a:solidFill>
                <a:latin typeface="Verdana" pitchFamily="34" charset="0"/>
              </a:rPr>
              <a:t>across our 6 campuses.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31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932583" y="303436"/>
            <a:ext cx="6663753" cy="736600"/>
          </a:xfrm>
        </p:spPr>
        <p:txBody>
          <a:bodyPr/>
          <a:lstStyle/>
          <a:p>
            <a:r>
              <a:rPr lang="en-GB" sz="1800" dirty="0" smtClean="0"/>
              <a:t>A Comprehensive portfolio for</a:t>
            </a:r>
          </a:p>
          <a:p>
            <a:r>
              <a:rPr lang="en-GB" sz="1800" dirty="0" smtClean="0"/>
              <a:t>Top positions in rankings and triple-</a:t>
            </a:r>
            <a:r>
              <a:rPr lang="en-GB" sz="1800" dirty="0" err="1" smtClean="0"/>
              <a:t>accredITED</a:t>
            </a:r>
            <a:r>
              <a:rPr lang="en-GB" sz="1800" dirty="0" smtClean="0"/>
              <a:t> INSTITUTION</a:t>
            </a:r>
            <a:r>
              <a:rPr lang="en-GB" sz="1800" dirty="0"/>
              <a:t/>
            </a:r>
            <a:br>
              <a:rPr lang="en-GB" sz="1800" dirty="0"/>
            </a:br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6A5BD13-9609-4850-84AB-331C2D48A79C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373" y="1340768"/>
            <a:ext cx="2447925" cy="3914775"/>
          </a:xfrm>
          <a:prstGeom prst="round1Rect">
            <a:avLst/>
          </a:prstGeom>
          <a:ln w="19050">
            <a:solidFill>
              <a:srgbClr val="4C75B9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362852" y="1340768"/>
            <a:ext cx="57150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4C75B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 Management Degree Programmes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GB" sz="1600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Bachelor (</a:t>
            </a:r>
            <a:r>
              <a:rPr lang="en-GB" sz="16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BSc) in Management (new)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GB" sz="16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Master </a:t>
            </a:r>
            <a:r>
              <a:rPr lang="en-GB" sz="1600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GB" sz="16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Management </a:t>
            </a:r>
            <a:r>
              <a:rPr lang="mr-IN" sz="1200" b="1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en-GB" sz="1200" b="1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</a:t>
            </a:r>
            <a:r>
              <a:rPr lang="en-GB" sz="1200" b="1" baseline="300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GB" sz="1200" b="1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worldwide</a:t>
            </a:r>
            <a:endParaRPr lang="en-GB" sz="1200" b="1" dirty="0">
              <a:solidFill>
                <a:srgbClr val="40404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en-GB" sz="16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MBA in International Management (new)</a:t>
            </a:r>
            <a:endParaRPr lang="en-GB" sz="1600" dirty="0">
              <a:solidFill>
                <a:srgbClr val="40404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en-GB" sz="1600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Executive </a:t>
            </a:r>
            <a:r>
              <a:rPr lang="en-GB" sz="16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MBA </a:t>
            </a:r>
            <a:r>
              <a:rPr lang="mr-IN" sz="1200" b="1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en-GB" sz="1200" b="1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13</a:t>
            </a:r>
            <a:r>
              <a:rPr lang="en-GB" sz="1200" b="1" baseline="300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GB" sz="1200" b="1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worldwide</a:t>
            </a:r>
            <a:endParaRPr lang="en-GB" sz="1200" b="1" dirty="0">
              <a:solidFill>
                <a:srgbClr val="40404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600" dirty="0" smtClean="0">
              <a:solidFill>
                <a:srgbClr val="013571"/>
              </a:solidFill>
              <a:latin typeface="Century Gothic" pitchFamily="34" charset="0"/>
            </a:endParaRPr>
          </a:p>
          <a:p>
            <a:r>
              <a:rPr lang="en-GB" b="1" dirty="0">
                <a:solidFill>
                  <a:srgbClr val="4C75B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Specialised Management Degree Programmes 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GB" sz="16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Masters / MSc </a:t>
            </a:r>
            <a:r>
              <a:rPr lang="en-GB" sz="1600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(full-time</a:t>
            </a:r>
            <a:r>
              <a:rPr lang="en-GB" sz="16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mr-IN" sz="12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en-GB" sz="12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(MS Finance 2</a:t>
            </a:r>
            <a:r>
              <a:rPr lang="en-GB" sz="1200" baseline="300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</a:t>
            </a:r>
            <a:r>
              <a:rPr lang="en-GB" sz="12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worldwide)</a:t>
            </a:r>
            <a:endParaRPr lang="en-GB" sz="1200" dirty="0">
              <a:solidFill>
                <a:srgbClr val="40404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en-GB" sz="16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Executive </a:t>
            </a:r>
            <a:r>
              <a:rPr lang="en-GB" sz="1600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Masters (part-time)</a:t>
            </a:r>
          </a:p>
          <a:p>
            <a:endParaRPr lang="en-GB" b="1" dirty="0">
              <a:solidFill>
                <a:srgbClr val="4C75B9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b="1" dirty="0">
                <a:solidFill>
                  <a:srgbClr val="4C75B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Executive Education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GB" sz="1600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</a:t>
            </a:r>
            <a:r>
              <a:rPr lang="en-GB" sz="16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Programmes </a:t>
            </a:r>
            <a:r>
              <a:rPr lang="en-GB" sz="1200" b="1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- 28</a:t>
            </a:r>
            <a:r>
              <a:rPr lang="en-GB" sz="1200" b="1" baseline="300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GB" sz="1200" b="1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worldwide</a:t>
            </a:r>
            <a:endParaRPr lang="en-GB" sz="1200" b="1" dirty="0">
              <a:solidFill>
                <a:srgbClr val="40404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en-GB" sz="1600" dirty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Custom </a:t>
            </a:r>
            <a:r>
              <a:rPr lang="en-GB" sz="16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Programmes </a:t>
            </a:r>
            <a:r>
              <a:rPr lang="en-GB" sz="1200" b="1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- 27</a:t>
            </a:r>
            <a:r>
              <a:rPr lang="en-GB" sz="1200" b="1" baseline="30000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GB" sz="1200" b="1" dirty="0" smtClean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worldwide</a:t>
            </a:r>
            <a:endParaRPr lang="en-GB" sz="1200" b="1" dirty="0">
              <a:solidFill>
                <a:srgbClr val="40404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b="1" dirty="0">
              <a:solidFill>
                <a:srgbClr val="4C75B9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b="1" dirty="0">
                <a:solidFill>
                  <a:srgbClr val="4C75B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PhD – Doctoral Programme</a:t>
            </a:r>
          </a:p>
        </p:txBody>
      </p:sp>
      <p:pic>
        <p:nvPicPr>
          <p:cNvPr id="8" name="Picture 2" descr="d:\Documents and Settings\rmaguer\Bureau\logo F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4831" y="1352848"/>
            <a:ext cx="641796" cy="833918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041" y="5971465"/>
            <a:ext cx="1494111" cy="4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13" y="5611818"/>
            <a:ext cx="1259648" cy="88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678050"/>
            <a:ext cx="961202" cy="961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24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Leading Companies and Business Schools are Working Together in Executive </a:t>
            </a:r>
            <a:r>
              <a:rPr lang="en-US" dirty="0" smtClean="0"/>
              <a:t>Education: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/>
              <a:t>A Leading Business School’s Perspective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27193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932583" y="303436"/>
            <a:ext cx="6663753" cy="7366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FF9300"/>
                </a:solidFill>
              </a:rPr>
              <a:t>5 good reasons </a:t>
            </a:r>
            <a:r>
              <a:rPr lang="en-GB" dirty="0" smtClean="0"/>
              <a:t>for companies to work with business schools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6A5BD13-9609-4850-84AB-331C2D48A79C}" type="slidenum">
              <a:rPr lang="de-DE" smtClean="0"/>
              <a:pPr/>
              <a:t>6</a:t>
            </a:fld>
            <a:endParaRPr lang="de-DE" dirty="0"/>
          </a:p>
        </p:txBody>
      </p:sp>
      <p:grpSp>
        <p:nvGrpSpPr>
          <p:cNvPr id="33" name="Grouper 32"/>
          <p:cNvGrpSpPr/>
          <p:nvPr/>
        </p:nvGrpSpPr>
        <p:grpSpPr>
          <a:xfrm>
            <a:off x="376312" y="1567036"/>
            <a:ext cx="4269274" cy="1131755"/>
            <a:chOff x="407712" y="1541263"/>
            <a:chExt cx="4269274" cy="1131755"/>
          </a:xfrm>
        </p:grpSpPr>
        <p:sp>
          <p:nvSpPr>
            <p:cNvPr id="9" name="Titre 1"/>
            <p:cNvSpPr txBox="1">
              <a:spLocks/>
            </p:cNvSpPr>
            <p:nvPr/>
          </p:nvSpPr>
          <p:spPr>
            <a:xfrm>
              <a:off x="1327377" y="1541263"/>
              <a:ext cx="3349609" cy="113175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7500" kern="1200" cap="all" spc="600" baseline="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r-FR" sz="2400" cap="none" dirty="0" err="1" smtClean="0">
                  <a:solidFill>
                    <a:srgbClr val="FF9300"/>
                  </a:solidFill>
                  <a:latin typeface="Lobster 1.4" charset="0"/>
                  <a:ea typeface="Lobster 1.4" charset="0"/>
                  <a:cs typeface="Lobster 1.4" charset="0"/>
                </a:rPr>
                <a:t>Identifying</a:t>
              </a:r>
              <a:r>
                <a:rPr lang="fr-FR" sz="2400" cap="none" dirty="0" smtClean="0">
                  <a:solidFill>
                    <a:srgbClr val="FF9300"/>
                  </a:solidFill>
                  <a:latin typeface="Lobster 1.4" charset="0"/>
                  <a:ea typeface="Lobster 1.4" charset="0"/>
                  <a:cs typeface="Lobster 1.4" charset="0"/>
                </a:rPr>
                <a:t> </a:t>
              </a:r>
              <a:r>
                <a:rPr lang="fr-FR" sz="2400" cap="none" dirty="0" smtClean="0">
                  <a:latin typeface="Lobster 1.4" charset="0"/>
                  <a:ea typeface="Lobster 1.4" charset="0"/>
                  <a:cs typeface="Lobster 1.4" charset="0"/>
                </a:rPr>
                <a:t>of</a:t>
              </a:r>
            </a:p>
            <a:p>
              <a:pPr algn="l"/>
              <a:r>
                <a:rPr lang="fr-FR" sz="2400" cap="none" dirty="0" smtClean="0">
                  <a:latin typeface="Lobster 1.4" charset="0"/>
                  <a:ea typeface="Lobster 1.4" charset="0"/>
                  <a:cs typeface="Lobster 1.4" charset="0"/>
                </a:rPr>
                <a:t>High flyers</a:t>
              </a:r>
            </a:p>
          </p:txBody>
        </p:sp>
        <p:sp>
          <p:nvSpPr>
            <p:cNvPr id="20" name="Ellipse 19"/>
            <p:cNvSpPr/>
            <p:nvPr/>
          </p:nvSpPr>
          <p:spPr>
            <a:xfrm>
              <a:off x="407712" y="1683159"/>
              <a:ext cx="792000" cy="792000"/>
            </a:xfrm>
            <a:prstGeom prst="ellips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545" y="1701235"/>
              <a:ext cx="756000" cy="756000"/>
            </a:xfrm>
            <a:prstGeom prst="rect">
              <a:avLst/>
            </a:prstGeom>
          </p:spPr>
        </p:pic>
      </p:grpSp>
      <p:grpSp>
        <p:nvGrpSpPr>
          <p:cNvPr id="34" name="Grouper 33"/>
          <p:cNvGrpSpPr/>
          <p:nvPr/>
        </p:nvGrpSpPr>
        <p:grpSpPr>
          <a:xfrm>
            <a:off x="5195386" y="2381432"/>
            <a:ext cx="4368362" cy="1131755"/>
            <a:chOff x="4902778" y="2381432"/>
            <a:chExt cx="4368362" cy="1131755"/>
          </a:xfrm>
        </p:grpSpPr>
        <p:sp>
          <p:nvSpPr>
            <p:cNvPr id="10" name="Titre 1"/>
            <p:cNvSpPr txBox="1">
              <a:spLocks/>
            </p:cNvSpPr>
            <p:nvPr/>
          </p:nvSpPr>
          <p:spPr>
            <a:xfrm>
              <a:off x="5921531" y="2381432"/>
              <a:ext cx="3349609" cy="113175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7500" kern="1200" cap="all" spc="600" baseline="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r-FR" sz="2400" cap="none" dirty="0" err="1" smtClean="0">
                  <a:solidFill>
                    <a:srgbClr val="FF9300"/>
                  </a:solidFill>
                  <a:latin typeface="Lobster 1.4" charset="0"/>
                  <a:ea typeface="Lobster 1.4" charset="0"/>
                  <a:cs typeface="Lobster 1.4" charset="0"/>
                </a:rPr>
                <a:t>Developing</a:t>
              </a:r>
              <a:endParaRPr lang="fr-FR" sz="2400" cap="none" dirty="0" smtClean="0">
                <a:solidFill>
                  <a:srgbClr val="FF9300"/>
                </a:solidFill>
                <a:latin typeface="Lobster 1.4" charset="0"/>
                <a:ea typeface="Lobster 1.4" charset="0"/>
                <a:cs typeface="Lobster 1.4" charset="0"/>
              </a:endParaRPr>
            </a:p>
            <a:p>
              <a:pPr algn="l"/>
              <a:r>
                <a:rPr lang="fr-FR" sz="2400" cap="none" dirty="0" err="1" smtClean="0">
                  <a:latin typeface="Lobster 1.4" charset="0"/>
                  <a:ea typeface="Lobster 1.4" charset="0"/>
                  <a:cs typeface="Lobster 1.4" charset="0"/>
                </a:rPr>
                <a:t>tomorrow’s</a:t>
              </a:r>
              <a:r>
                <a:rPr lang="fr-FR" sz="2400" cap="none" dirty="0" smtClean="0">
                  <a:latin typeface="Lobster 1.4" charset="0"/>
                  <a:ea typeface="Lobster 1.4" charset="0"/>
                  <a:cs typeface="Lobster 1.4" charset="0"/>
                </a:rPr>
                <a:t> leaders</a:t>
              </a:r>
            </a:p>
          </p:txBody>
        </p:sp>
        <p:sp>
          <p:nvSpPr>
            <p:cNvPr id="23" name="Ellipse 22"/>
            <p:cNvSpPr/>
            <p:nvPr/>
          </p:nvSpPr>
          <p:spPr>
            <a:xfrm>
              <a:off x="4902778" y="2480019"/>
              <a:ext cx="792000" cy="792000"/>
            </a:xfrm>
            <a:prstGeom prst="ellips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4" name="Image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1478" y="2498812"/>
              <a:ext cx="756000" cy="756000"/>
            </a:xfrm>
            <a:prstGeom prst="rect">
              <a:avLst/>
            </a:prstGeom>
          </p:spPr>
        </p:pic>
      </p:grpSp>
      <p:grpSp>
        <p:nvGrpSpPr>
          <p:cNvPr id="35" name="Grouper 34"/>
          <p:cNvGrpSpPr/>
          <p:nvPr/>
        </p:nvGrpSpPr>
        <p:grpSpPr>
          <a:xfrm>
            <a:off x="373273" y="3581833"/>
            <a:ext cx="4872839" cy="1131755"/>
            <a:chOff x="373273" y="3581833"/>
            <a:chExt cx="4872839" cy="1131755"/>
          </a:xfrm>
        </p:grpSpPr>
        <p:sp>
          <p:nvSpPr>
            <p:cNvPr id="12" name="Titre 1"/>
            <p:cNvSpPr txBox="1">
              <a:spLocks/>
            </p:cNvSpPr>
            <p:nvPr/>
          </p:nvSpPr>
          <p:spPr>
            <a:xfrm>
              <a:off x="1374953" y="3581833"/>
              <a:ext cx="3871159" cy="113175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7500" kern="1200" cap="all" spc="600" baseline="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r-FR" sz="2400" cap="none" dirty="0" err="1" smtClean="0">
                  <a:solidFill>
                    <a:srgbClr val="FF9300"/>
                  </a:solidFill>
                  <a:latin typeface="Lobster 1.4" charset="0"/>
                  <a:ea typeface="Lobster 1.4" charset="0"/>
                  <a:cs typeface="Lobster 1.4" charset="0"/>
                </a:rPr>
                <a:t>Enhancing</a:t>
              </a:r>
              <a:endParaRPr lang="fr-FR" sz="2400" cap="none" dirty="0" smtClean="0">
                <a:solidFill>
                  <a:srgbClr val="FF9300"/>
                </a:solidFill>
                <a:latin typeface="Lobster 1.4" charset="0"/>
                <a:ea typeface="Lobster 1.4" charset="0"/>
                <a:cs typeface="Lobster 1.4" charset="0"/>
              </a:endParaRPr>
            </a:p>
            <a:p>
              <a:pPr algn="l"/>
              <a:r>
                <a:rPr lang="fr-FR" sz="2400" cap="none" dirty="0" err="1" smtClean="0">
                  <a:latin typeface="Lobster 1.4" charset="0"/>
                  <a:ea typeface="Lobster 1.4" charset="0"/>
                  <a:cs typeface="Lobster 1.4" charset="0"/>
                </a:rPr>
                <a:t>Corporate</a:t>
              </a:r>
              <a:r>
                <a:rPr lang="fr-FR" sz="2400" cap="none" dirty="0" smtClean="0">
                  <a:latin typeface="Lobster 1.4" charset="0"/>
                  <a:ea typeface="Lobster 1.4" charset="0"/>
                  <a:cs typeface="Lobster 1.4" charset="0"/>
                </a:rPr>
                <a:t> social </a:t>
              </a:r>
              <a:r>
                <a:rPr lang="fr-FR" sz="2400" cap="none" dirty="0" err="1" smtClean="0">
                  <a:latin typeface="Lobster 1.4" charset="0"/>
                  <a:ea typeface="Lobster 1.4" charset="0"/>
                  <a:cs typeface="Lobster 1.4" charset="0"/>
                </a:rPr>
                <a:t>responsibility</a:t>
              </a:r>
              <a:endParaRPr lang="fr-FR" sz="2400" cap="none" dirty="0" smtClean="0">
                <a:latin typeface="Lobster 1.4" charset="0"/>
                <a:ea typeface="Lobster 1.4" charset="0"/>
                <a:cs typeface="Lobster 1.4" charset="0"/>
              </a:endParaRPr>
            </a:p>
          </p:txBody>
        </p:sp>
        <p:sp>
          <p:nvSpPr>
            <p:cNvPr id="25" name="Ellipse 24"/>
            <p:cNvSpPr/>
            <p:nvPr/>
          </p:nvSpPr>
          <p:spPr>
            <a:xfrm>
              <a:off x="373273" y="3660487"/>
              <a:ext cx="792000" cy="792000"/>
            </a:xfrm>
            <a:prstGeom prst="ellips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6" name="Image 2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172" y="3684663"/>
              <a:ext cx="756000" cy="756000"/>
            </a:xfrm>
            <a:prstGeom prst="rect">
              <a:avLst/>
            </a:prstGeom>
          </p:spPr>
        </p:pic>
      </p:grpSp>
      <p:grpSp>
        <p:nvGrpSpPr>
          <p:cNvPr id="32" name="Grouper 31"/>
          <p:cNvGrpSpPr/>
          <p:nvPr/>
        </p:nvGrpSpPr>
        <p:grpSpPr>
          <a:xfrm>
            <a:off x="5169814" y="4602014"/>
            <a:ext cx="4365451" cy="1131755"/>
            <a:chOff x="5297494" y="4635427"/>
            <a:chExt cx="4365451" cy="1131755"/>
          </a:xfrm>
        </p:grpSpPr>
        <p:sp>
          <p:nvSpPr>
            <p:cNvPr id="16" name="Titre 1"/>
            <p:cNvSpPr txBox="1">
              <a:spLocks/>
            </p:cNvSpPr>
            <p:nvPr/>
          </p:nvSpPr>
          <p:spPr>
            <a:xfrm>
              <a:off x="6313336" y="4635427"/>
              <a:ext cx="3349609" cy="113175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7500" kern="1200" cap="all" spc="600" baseline="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r-FR" sz="2400" cap="none" dirty="0" err="1" smtClean="0">
                  <a:solidFill>
                    <a:srgbClr val="FF9300"/>
                  </a:solidFill>
                  <a:latin typeface="Lobster 1.4" charset="0"/>
                  <a:ea typeface="Lobster 1.4" charset="0"/>
                  <a:cs typeface="Lobster 1.4" charset="0"/>
                </a:rPr>
                <a:t>Leveraging</a:t>
              </a:r>
              <a:r>
                <a:rPr lang="fr-FR" sz="2400" cap="none" dirty="0" smtClean="0">
                  <a:solidFill>
                    <a:srgbClr val="FF9300"/>
                  </a:solidFill>
                  <a:latin typeface="Lobster 1.4" charset="0"/>
                  <a:ea typeface="Lobster 1.4" charset="0"/>
                  <a:cs typeface="Lobster 1.4" charset="0"/>
                </a:rPr>
                <a:t> </a:t>
              </a:r>
              <a:r>
                <a:rPr lang="fr-FR" sz="2400" cap="none" dirty="0" err="1" smtClean="0">
                  <a:latin typeface="Lobster 1.4" charset="0"/>
                  <a:ea typeface="Lobster 1.4" charset="0"/>
                  <a:cs typeface="Lobster 1.4" charset="0"/>
                </a:rPr>
                <a:t>internationa-lization</a:t>
              </a:r>
              <a:r>
                <a:rPr lang="fr-FR" sz="2400" cap="none" dirty="0" smtClean="0">
                  <a:latin typeface="Lobster 1.4" charset="0"/>
                  <a:ea typeface="Lobster 1.4" charset="0"/>
                  <a:cs typeface="Lobster 1.4" charset="0"/>
                </a:rPr>
                <a:t> of </a:t>
              </a:r>
              <a:r>
                <a:rPr lang="fr-FR" sz="2400" cap="none" dirty="0" err="1" smtClean="0">
                  <a:latin typeface="Lobster 1.4" charset="0"/>
                  <a:ea typeface="Lobster 1.4" charset="0"/>
                  <a:cs typeface="Lobster 1.4" charset="0"/>
                </a:rPr>
                <a:t>processes</a:t>
              </a:r>
              <a:endParaRPr lang="fr-FR" sz="2400" cap="none" dirty="0" smtClean="0">
                <a:latin typeface="Lobster 1.4" charset="0"/>
                <a:ea typeface="Lobster 1.4" charset="0"/>
                <a:cs typeface="Lobster 1.4" charset="0"/>
              </a:endParaRPr>
            </a:p>
          </p:txBody>
        </p:sp>
        <p:sp>
          <p:nvSpPr>
            <p:cNvPr id="27" name="Ellipse 26"/>
            <p:cNvSpPr/>
            <p:nvPr/>
          </p:nvSpPr>
          <p:spPr>
            <a:xfrm>
              <a:off x="5297494" y="4735430"/>
              <a:ext cx="792000" cy="792000"/>
            </a:xfrm>
            <a:prstGeom prst="ellips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8" name="Image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8924" y="4753680"/>
              <a:ext cx="756000" cy="756000"/>
            </a:xfrm>
            <a:prstGeom prst="rect">
              <a:avLst/>
            </a:prstGeom>
          </p:spPr>
        </p:pic>
      </p:grpSp>
      <p:grpSp>
        <p:nvGrpSpPr>
          <p:cNvPr id="36" name="Grouper 35"/>
          <p:cNvGrpSpPr/>
          <p:nvPr/>
        </p:nvGrpSpPr>
        <p:grpSpPr>
          <a:xfrm>
            <a:off x="396172" y="5600078"/>
            <a:ext cx="4773642" cy="1131755"/>
            <a:chOff x="525836" y="5621299"/>
            <a:chExt cx="4773642" cy="1131755"/>
          </a:xfrm>
        </p:grpSpPr>
        <p:sp>
          <p:nvSpPr>
            <p:cNvPr id="18" name="Titre 1"/>
            <p:cNvSpPr txBox="1">
              <a:spLocks/>
            </p:cNvSpPr>
            <p:nvPr/>
          </p:nvSpPr>
          <p:spPr>
            <a:xfrm>
              <a:off x="1439800" y="5621299"/>
              <a:ext cx="3859678" cy="113175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7500" kern="1200" cap="all" spc="600" baseline="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r-FR" sz="2400" cap="none" dirty="0" err="1" smtClean="0">
                  <a:solidFill>
                    <a:srgbClr val="FF9300"/>
                  </a:solidFill>
                  <a:latin typeface="Lobster 1.4" charset="0"/>
                  <a:ea typeface="Lobster 1.4" charset="0"/>
                  <a:cs typeface="Lobster 1.4" charset="0"/>
                </a:rPr>
                <a:t>Connecting</a:t>
              </a:r>
              <a:r>
                <a:rPr lang="fr-FR" sz="2400" cap="none" dirty="0" smtClean="0">
                  <a:solidFill>
                    <a:srgbClr val="FF9300"/>
                  </a:solidFill>
                  <a:latin typeface="Lobster 1.4" charset="0"/>
                  <a:ea typeface="Lobster 1.4" charset="0"/>
                  <a:cs typeface="Lobster 1.4" charset="0"/>
                </a:rPr>
                <a:t> </a:t>
              </a:r>
              <a:r>
                <a:rPr lang="fr-FR" sz="2400" cap="none" dirty="0" err="1" smtClean="0">
                  <a:latin typeface="Lobster 1.4" charset="0"/>
                  <a:ea typeface="Lobster 1.4" charset="0"/>
                  <a:cs typeface="Lobster 1.4" charset="0"/>
                </a:rPr>
                <a:t>with</a:t>
              </a:r>
              <a:r>
                <a:rPr lang="fr-FR" sz="2400" cap="none" dirty="0" smtClean="0">
                  <a:latin typeface="Lobster 1.4" charset="0"/>
                  <a:ea typeface="Lobster 1.4" charset="0"/>
                  <a:cs typeface="Lobster 1.4" charset="0"/>
                </a:rPr>
                <a:t> experts and </a:t>
              </a:r>
              <a:r>
                <a:rPr lang="fr-FR" sz="2400" cap="none" dirty="0" err="1" smtClean="0">
                  <a:latin typeface="Lobster 1.4" charset="0"/>
                  <a:ea typeface="Lobster 1.4" charset="0"/>
                  <a:cs typeface="Lobster 1.4" charset="0"/>
                </a:rPr>
                <a:t>researchers</a:t>
              </a:r>
              <a:endParaRPr lang="fr-FR" sz="2400" cap="none" dirty="0" smtClean="0">
                <a:latin typeface="Lobster 1.4" charset="0"/>
                <a:ea typeface="Lobster 1.4" charset="0"/>
                <a:cs typeface="Lobster 1.4" charset="0"/>
              </a:endParaRPr>
            </a:p>
          </p:txBody>
        </p:sp>
        <p:sp>
          <p:nvSpPr>
            <p:cNvPr id="30" name="Ellipse 29"/>
            <p:cNvSpPr/>
            <p:nvPr/>
          </p:nvSpPr>
          <p:spPr>
            <a:xfrm>
              <a:off x="525836" y="5729325"/>
              <a:ext cx="792000" cy="792000"/>
            </a:xfrm>
            <a:prstGeom prst="ellips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1" name="Image 3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943" y="5754990"/>
              <a:ext cx="756000" cy="75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652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228</Words>
  <Application>Microsoft Office PowerPoint</Application>
  <PresentationFormat>Affichage à l'écran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Larissa</vt:lpstr>
      <vt:lpstr>How TOP Companies and Business Schools are Working Together in Executive Education:  A EUROPEAN Leading Business School’s Perspective</vt:lpstr>
      <vt:lpstr>Présentation PowerPoint</vt:lpstr>
      <vt:lpstr>Présentation PowerPoint</vt:lpstr>
      <vt:lpstr>Présentation PowerPoint</vt:lpstr>
      <vt:lpstr>How Leading Companies and Business Schools are Working Together in Executive Education:  A Leading Business School’s Perspective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Sandra Reck</dc:creator>
  <cp:lastModifiedBy>laulusa</cp:lastModifiedBy>
  <cp:revision>93</cp:revision>
  <dcterms:created xsi:type="dcterms:W3CDTF">2014-09-10T09:57:57Z</dcterms:created>
  <dcterms:modified xsi:type="dcterms:W3CDTF">2016-10-07T08:58:59Z</dcterms:modified>
</cp:coreProperties>
</file>