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78" r:id="rId6"/>
    <p:sldId id="274" r:id="rId7"/>
    <p:sldId id="261" r:id="rId8"/>
    <p:sldId id="273" r:id="rId9"/>
    <p:sldId id="275" r:id="rId10"/>
    <p:sldId id="276" r:id="rId11"/>
    <p:sldId id="27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0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snapToGrid="0" snapToObjects="1">
      <p:cViewPr varScale="1">
        <p:scale>
          <a:sx n="65" d="100"/>
          <a:sy n="65" d="100"/>
        </p:scale>
        <p:origin x="97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65451-93A1-4278-87D4-A9551104AB12}" type="datetimeFigureOut">
              <a:rPr lang="en-US" smtClean="0"/>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D1170-02F2-4D1A-8242-751DEDDE933B}" type="slidenum">
              <a:rPr lang="en-US" smtClean="0"/>
              <a:t>‹#›</a:t>
            </a:fld>
            <a:endParaRPr lang="en-US"/>
          </a:p>
        </p:txBody>
      </p:sp>
    </p:spTree>
    <p:extLst>
      <p:ext uri="{BB962C8B-B14F-4D97-AF65-F5344CB8AC3E}">
        <p14:creationId xmlns:p14="http://schemas.microsoft.com/office/powerpoint/2010/main" val="11799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arlsonschool.umn.edu/departments/strategic-management-entrepreneurship-department/academic-programs/new-product-desig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20 </a:t>
            </a:r>
            <a:r>
              <a:rPr lang="en-US" dirty="0" err="1" smtClean="0"/>
              <a:t>yrs</a:t>
            </a:r>
            <a:r>
              <a:rPr lang="en-US" dirty="0" smtClean="0"/>
              <a:t> ago</a:t>
            </a:r>
            <a:r>
              <a:rPr lang="en-US" baseline="0" dirty="0" smtClean="0"/>
              <a:t> and s</a:t>
            </a:r>
            <a:r>
              <a:rPr lang="en-US" dirty="0" smtClean="0"/>
              <a:t>till one of the most popular courses</a:t>
            </a:r>
            <a:r>
              <a:rPr lang="en-US" baseline="0" dirty="0" smtClean="0"/>
              <a:t> </a:t>
            </a:r>
            <a:r>
              <a:rPr lang="en-US" dirty="0" smtClean="0"/>
              <a:t>today. Puts MBA students in collaboration with engineers. </a:t>
            </a:r>
          </a:p>
          <a:p>
            <a:endParaRPr lang="en-US" dirty="0" smtClean="0"/>
          </a:p>
          <a:p>
            <a:r>
              <a:rPr lang="en-US" sz="1200" b="0" i="0" kern="1200" dirty="0" smtClean="0">
                <a:solidFill>
                  <a:schemeClr val="tx1"/>
                </a:solidFill>
                <a:effectLst/>
                <a:latin typeface="+mn-lt"/>
                <a:ea typeface="+mn-ea"/>
                <a:cs typeface="+mn-cs"/>
              </a:rPr>
              <a:t>The New Product Design and Business Development program connects leading companies with exceptional University of Minnesota graduate students to develop valuable new products.</a:t>
            </a:r>
          </a:p>
          <a:p>
            <a:r>
              <a:rPr lang="en-US" sz="1200" b="0" i="0" kern="1200" dirty="0" smtClean="0">
                <a:solidFill>
                  <a:schemeClr val="tx1"/>
                </a:solidFill>
                <a:effectLst/>
                <a:latin typeface="+mn-lt"/>
                <a:ea typeface="+mn-ea"/>
                <a:cs typeface="+mn-cs"/>
              </a:rPr>
              <a:t>Throughout a 9-month project cycle, each client company sponsors a team of engineering and business students in connection with a specific product. Drawing on guidance from their client, faculty coaches, and industry advisors, student teams work independently to conduct background research, and to develop a working prototype and an accompanying business plan, which the client then carries forward to launch. </a:t>
            </a:r>
          </a:p>
          <a:p>
            <a:endParaRPr lang="en-US" dirty="0" smtClean="0"/>
          </a:p>
          <a:p>
            <a:r>
              <a:rPr lang="en-US" sz="1200" b="0" i="0" kern="1200" dirty="0" smtClean="0">
                <a:solidFill>
                  <a:schemeClr val="tx1"/>
                </a:solidFill>
                <a:effectLst/>
                <a:latin typeface="+mn-lt"/>
                <a:ea typeface="+mn-ea"/>
                <a:cs typeface="+mn-cs"/>
              </a:rPr>
              <a:t>Student participants acquire hands-on experience in new product development, technology management and business creation.</a:t>
            </a:r>
          </a:p>
          <a:p>
            <a:r>
              <a:rPr lang="en-US" sz="1200" b="0" i="0" kern="1200" dirty="0" smtClean="0">
                <a:solidFill>
                  <a:schemeClr val="tx1"/>
                </a:solidFill>
                <a:effectLst/>
                <a:latin typeface="+mn-lt"/>
                <a:ea typeface="+mn-ea"/>
                <a:cs typeface="+mn-cs"/>
              </a:rPr>
              <a:t>Discover how engineering and business intersect to inform successful new products</a:t>
            </a:r>
          </a:p>
          <a:p>
            <a:r>
              <a:rPr lang="en-US" sz="1200" b="0" i="0" kern="1200" dirty="0" smtClean="0">
                <a:solidFill>
                  <a:schemeClr val="tx1"/>
                </a:solidFill>
                <a:effectLst/>
                <a:latin typeface="+mn-lt"/>
                <a:ea typeface="+mn-ea"/>
                <a:cs typeface="+mn-cs"/>
              </a:rPr>
              <a:t>Get valuable work experience to share with future employers</a:t>
            </a:r>
          </a:p>
          <a:p>
            <a:r>
              <a:rPr lang="en-US" sz="1200" b="0" i="0" kern="1200" dirty="0" smtClean="0">
                <a:solidFill>
                  <a:schemeClr val="tx1"/>
                </a:solidFill>
                <a:effectLst/>
                <a:latin typeface="+mn-lt"/>
                <a:ea typeface="+mn-ea"/>
                <a:cs typeface="+mn-cs"/>
              </a:rPr>
              <a:t>Practice tools from the classroom in a real-world environment</a:t>
            </a:r>
          </a:p>
          <a:p>
            <a:r>
              <a:rPr lang="en-US" sz="1200" b="0" i="0" kern="1200" dirty="0" smtClean="0">
                <a:solidFill>
                  <a:schemeClr val="tx1"/>
                </a:solidFill>
                <a:effectLst/>
                <a:latin typeface="+mn-lt"/>
                <a:ea typeface="+mn-ea"/>
                <a:cs typeface="+mn-cs"/>
              </a:rPr>
              <a:t>Lead development of an action plan for the client organization with potential for implementation </a:t>
            </a:r>
          </a:p>
          <a:p>
            <a:endParaRPr lang="en-US" dirty="0" smtClean="0"/>
          </a:p>
          <a:p>
            <a:endParaRPr lang="en-US" dirty="0" smtClean="0"/>
          </a:p>
          <a:p>
            <a:r>
              <a:rPr lang="en-US" sz="1200" b="0" i="0" kern="1200" dirty="0" smtClean="0">
                <a:solidFill>
                  <a:schemeClr val="tx1"/>
                </a:solidFill>
                <a:effectLst/>
                <a:latin typeface="+mn-lt"/>
                <a:ea typeface="+mn-ea"/>
                <a:cs typeface="+mn-cs"/>
              </a:rPr>
              <a:t>The University of Minnesota partners with organizations of all kinds to provide hands-on learning opportunities for students that result in innovative new products.</a:t>
            </a:r>
          </a:p>
          <a:p>
            <a:r>
              <a:rPr lang="en-US" sz="1200" b="0" i="0" kern="1200" dirty="0" smtClean="0">
                <a:solidFill>
                  <a:schemeClr val="tx1"/>
                </a:solidFill>
                <a:effectLst/>
                <a:latin typeface="+mn-lt"/>
                <a:ea typeface="+mn-ea"/>
                <a:cs typeface="+mn-cs"/>
              </a:rPr>
              <a:t>Get a working prototype and accompanying business plan for a new product</a:t>
            </a:r>
          </a:p>
          <a:p>
            <a:r>
              <a:rPr lang="en-US" sz="1200" b="0" i="0" kern="1200" dirty="0" smtClean="0">
                <a:solidFill>
                  <a:schemeClr val="tx1"/>
                </a:solidFill>
                <a:effectLst/>
                <a:latin typeface="+mn-lt"/>
                <a:ea typeface="+mn-ea"/>
                <a:cs typeface="+mn-cs"/>
              </a:rPr>
              <a:t>Tap expertise from graduate-level students who offer cross-functional knowledge in a variety of disciplines</a:t>
            </a:r>
          </a:p>
          <a:p>
            <a:r>
              <a:rPr lang="en-US" sz="1200" b="0" i="0" kern="1200" dirty="0" smtClean="0">
                <a:solidFill>
                  <a:schemeClr val="tx1"/>
                </a:solidFill>
                <a:effectLst/>
                <a:latin typeface="+mn-lt"/>
                <a:ea typeface="+mn-ea"/>
                <a:cs typeface="+mn-cs"/>
              </a:rPr>
              <a:t>Generate new insights about the marketplace</a:t>
            </a:r>
          </a:p>
          <a:p>
            <a:r>
              <a:rPr lang="en-US" sz="1200" b="0" i="0" kern="1200" dirty="0" smtClean="0">
                <a:solidFill>
                  <a:schemeClr val="tx1"/>
                </a:solidFill>
                <a:effectLst/>
                <a:latin typeface="+mn-lt"/>
                <a:ea typeface="+mn-ea"/>
                <a:cs typeface="+mn-cs"/>
              </a:rPr>
              <a:t>Collaborate with the project team to refine the solution</a:t>
            </a:r>
          </a:p>
          <a:p>
            <a:endParaRPr lang="en-US" dirty="0" smtClean="0"/>
          </a:p>
          <a:p>
            <a:r>
              <a:rPr lang="en-US" dirty="0" smtClean="0">
                <a:hlinkClick r:id="rId3"/>
              </a:rPr>
              <a:t>http://carlsonschool.umn.edu/departments/strategic-management-entrepreneurship-department/academic-programs/new-product-design</a:t>
            </a:r>
            <a:endParaRPr lang="en-US" dirty="0" smtClean="0"/>
          </a:p>
          <a:p>
            <a:endParaRPr lang="en-US" dirty="0"/>
          </a:p>
        </p:txBody>
      </p:sp>
      <p:sp>
        <p:nvSpPr>
          <p:cNvPr id="4" name="Slide Number Placeholder 3"/>
          <p:cNvSpPr>
            <a:spLocks noGrp="1"/>
          </p:cNvSpPr>
          <p:nvPr>
            <p:ph type="sldNum" sz="quarter" idx="10"/>
          </p:nvPr>
        </p:nvSpPr>
        <p:spPr/>
        <p:txBody>
          <a:bodyPr/>
          <a:lstStyle/>
          <a:p>
            <a:fld id="{390D1170-02F2-4D1A-8242-751DEDDE933B}" type="slidenum">
              <a:rPr lang="en-US" smtClean="0"/>
              <a:t>4</a:t>
            </a:fld>
            <a:endParaRPr lang="en-US"/>
          </a:p>
        </p:txBody>
      </p:sp>
    </p:spTree>
    <p:extLst>
      <p:ext uri="{BB962C8B-B14F-4D97-AF65-F5344CB8AC3E}">
        <p14:creationId xmlns:p14="http://schemas.microsoft.com/office/powerpoint/2010/main" val="70856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With funding from the National Science Foundation, MIN-Corps is a joint initiative of three areas of the University of Minnesota: the College of Science and Engineering, the Office for Technology Commercialization, and the Holmes Center for Entrepreneurship at the Carlson School of Management.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MIN-Corps offers a variety of short-term, non-credit </a:t>
            </a:r>
            <a:r>
              <a:rPr lang="en-US" sz="1200" b="0" i="0" kern="1200" dirty="0" err="1" smtClean="0">
                <a:solidFill>
                  <a:schemeClr val="tx1"/>
                </a:solidFill>
                <a:effectLst/>
                <a:latin typeface="+mn-lt"/>
                <a:ea typeface="+mn-ea"/>
                <a:cs typeface="+mn-cs"/>
              </a:rPr>
              <a:t>bootcamps</a:t>
            </a:r>
            <a:r>
              <a:rPr lang="en-US" sz="1200" b="0" i="0" kern="1200" dirty="0" smtClean="0">
                <a:solidFill>
                  <a:schemeClr val="tx1"/>
                </a:solidFill>
                <a:effectLst/>
                <a:latin typeface="+mn-lt"/>
                <a:ea typeface="+mn-ea"/>
                <a:cs typeface="+mn-cs"/>
              </a:rPr>
              <a:t> and workshops aimed at catalyzing technology commercialization across the University of Minnesota.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Students and researchers use the STARTUP course to test business model assumptions. By meeting with potential customers and partners, participants make the first step towards technology commercialization.</a:t>
            </a:r>
          </a:p>
          <a:p>
            <a:endParaRPr lang="en-US" sz="1200" b="0" i="0" kern="1200" dirty="0" smtClean="0">
              <a:solidFill>
                <a:schemeClr val="tx1"/>
              </a:solidFill>
              <a:effectLst/>
              <a:latin typeface="+mn-lt"/>
              <a:ea typeface="+mn-ea"/>
              <a:cs typeface="+mn-cs"/>
            </a:endParaRPr>
          </a:p>
          <a:p>
            <a:endParaRPr lang="en-US" dirty="0" smtClean="0"/>
          </a:p>
          <a:p>
            <a:endParaRPr lang="en-US" dirty="0" smtClean="0"/>
          </a:p>
          <a:p>
            <a:r>
              <a:rPr lang="en-US" dirty="0" smtClean="0"/>
              <a:t>From </a:t>
            </a:r>
            <a:r>
              <a:rPr lang="en-US" dirty="0" err="1" smtClean="0"/>
              <a:t>Stavig</a:t>
            </a:r>
            <a:r>
              <a:rPr lang="en-US" dirty="0" smtClean="0"/>
              <a:t>:</a:t>
            </a:r>
          </a:p>
          <a:p>
            <a:endParaRPr lang="en-US" dirty="0" smtClean="0"/>
          </a:p>
          <a:p>
            <a:r>
              <a:rPr lang="en-US" dirty="0" smtClean="0"/>
              <a:t>MIN-Corps also includes a broader range of industry specific workshops and events (see attached Fall schedule).  Overall, MIN-Corps teams have evaluated more than 200 concepts, of which 11 have been selected as finalists in MN Cup.  Beyond the STARTUP funding, another 6 MIN-Corps teams have received initial $50K grants from the NIH (and are each eligible for another $100K).  The "Stories" section on the web site offers a number of anecdotes.</a:t>
            </a:r>
            <a:br>
              <a:rPr lang="en-US" dirty="0" smtClean="0"/>
            </a:br>
            <a:r>
              <a:rPr lang="en-US" dirty="0" smtClean="0"/>
              <a:t/>
            </a:r>
            <a:br>
              <a:rPr lang="en-US" dirty="0" smtClean="0"/>
            </a:br>
            <a:endParaRPr lang="en-US" dirty="0" smtClean="0"/>
          </a:p>
          <a:p>
            <a:r>
              <a:rPr lang="en-US" dirty="0" smtClean="0"/>
              <a:t>The partnership with CSE and OTC has been tremendous - largely due to the excellent work by Carla - and is very unique among large universities.</a:t>
            </a:r>
          </a:p>
          <a:p>
            <a:endParaRPr lang="en-US" dirty="0" smtClean="0"/>
          </a:p>
          <a:p>
            <a:r>
              <a:rPr lang="en-US" dirty="0" smtClean="0"/>
              <a:t>Here are some highlights:</a:t>
            </a:r>
            <a:br>
              <a:rPr lang="en-US" dirty="0" smtClean="0"/>
            </a:br>
            <a:r>
              <a:rPr lang="en-US" dirty="0" smtClean="0">
                <a:effectLst/>
              </a:rPr>
              <a:t>Out of the 150 former STARTUP participants, over half continued with their businesses beyond the scope of the class, and over one third are still actively working on their ventures.</a:t>
            </a:r>
            <a:br>
              <a:rPr lang="en-US" dirty="0" smtClean="0">
                <a:effectLst/>
              </a:rPr>
            </a:br>
            <a:endParaRPr lang="en-US" dirty="0" smtClean="0"/>
          </a:p>
          <a:p>
            <a:r>
              <a:rPr lang="en-US" dirty="0" smtClean="0">
                <a:effectLst/>
              </a:rPr>
              <a:t>Our results are beginning to accelerate.  From our Spring 2016 cohort, two participants </a:t>
            </a:r>
            <a:r>
              <a:rPr lang="en-US" dirty="0" err="1" smtClean="0">
                <a:effectLst/>
              </a:rPr>
              <a:t>Asiya</a:t>
            </a:r>
            <a:r>
              <a:rPr lang="en-US" dirty="0" smtClean="0">
                <a:effectLst/>
              </a:rPr>
              <a:t> and </a:t>
            </a:r>
            <a:r>
              <a:rPr lang="en-US" dirty="0" err="1" smtClean="0">
                <a:effectLst/>
              </a:rPr>
              <a:t>Berd</a:t>
            </a:r>
            <a:r>
              <a:rPr lang="en-US" dirty="0" smtClean="0">
                <a:effectLst/>
              </a:rPr>
              <a:t> Spokes won their divisions in the 2016 Minnesota Cup venture competition, while </a:t>
            </a:r>
            <a:r>
              <a:rPr lang="en-US" dirty="0" err="1" smtClean="0">
                <a:effectLst/>
              </a:rPr>
              <a:t>Sironix</a:t>
            </a:r>
            <a:r>
              <a:rPr lang="en-US" dirty="0" smtClean="0">
                <a:effectLst/>
              </a:rPr>
              <a:t> </a:t>
            </a:r>
            <a:r>
              <a:rPr lang="en-US" dirty="0" err="1" smtClean="0">
                <a:effectLst/>
              </a:rPr>
              <a:t>Rewables</a:t>
            </a:r>
            <a:r>
              <a:rPr lang="en-US" dirty="0" smtClean="0">
                <a:effectLst/>
              </a:rPr>
              <a:t> won a Phase I SBIR grant.  (Not in this report, but notable, is that </a:t>
            </a:r>
            <a:r>
              <a:rPr lang="en-US" dirty="0" err="1" smtClean="0">
                <a:effectLst/>
              </a:rPr>
              <a:t>Minnealloy</a:t>
            </a:r>
            <a:r>
              <a:rPr lang="en-US" dirty="0" smtClean="0">
                <a:effectLst/>
              </a:rPr>
              <a:t>, who we sent to an I-Corps program in Detroit, also won its MN Cup division.)</a:t>
            </a:r>
            <a:br>
              <a:rPr lang="en-US" dirty="0" smtClean="0">
                <a:effectLst/>
              </a:rPr>
            </a:br>
            <a:endParaRPr lang="en-US" dirty="0" smtClean="0"/>
          </a:p>
          <a:p>
            <a:r>
              <a:rPr lang="en-US" dirty="0" smtClean="0">
                <a:effectLst/>
              </a:rPr>
              <a:t>60 program participants completed an in-depth survey about the course. Of those respondents, about 1/3 came from the Carlson School and the rest came from other parts of the University.</a:t>
            </a:r>
            <a:endParaRPr lang="en-US" dirty="0" smtClean="0"/>
          </a:p>
          <a:p>
            <a:r>
              <a:rPr lang="en-US" dirty="0" smtClean="0">
                <a:effectLst/>
              </a:rPr>
              <a:t>Collectively, these respondents have raised over $6.2 million in funding, with several businesses earning revenues up to $1 million in the last year alone. Collectively, these businesses employ over 40 full-time and 100 part-time employees.  Close to 90% are based in Minnesota.</a:t>
            </a:r>
            <a:endParaRPr lang="en-US" dirty="0" smtClean="0"/>
          </a:p>
          <a:p>
            <a:r>
              <a:rPr lang="en-US" sz="1200" kern="1200" dirty="0" smtClean="0">
                <a:solidFill>
                  <a:schemeClr val="tx1"/>
                </a:solidFill>
                <a:effectLst/>
                <a:latin typeface="+mn-lt"/>
                <a:ea typeface="+mn-ea"/>
                <a:cs typeface="+mn-cs"/>
              </a:rPr>
              <a:t>The overall feedback from our participants was positive, with a net promoter score of 64, meaning that the vast majority would recommend the course to a colleague.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0D1170-02F2-4D1A-8242-751DEDDE933B}" type="slidenum">
              <a:rPr lang="en-US" smtClean="0"/>
              <a:t>5</a:t>
            </a:fld>
            <a:endParaRPr lang="en-US"/>
          </a:p>
        </p:txBody>
      </p:sp>
    </p:spTree>
    <p:extLst>
      <p:ext uri="{BB962C8B-B14F-4D97-AF65-F5344CB8AC3E}">
        <p14:creationId xmlns:p14="http://schemas.microsoft.com/office/powerpoint/2010/main" val="132745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Medical Industry Valuation Lab at the Carlson School of Management was created to address the issue of great technologies not being commercialized and languishing within universities. Its founders saw an opportunity to address this issue through a unique experiential learning course for graduate students at the Carlson School and seven other University of Minnesota colleges.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launch of the Global Valuation Lab – a pilot program that concluded this past summer – the Carlson School furthered the lab’s reach and impact by conducting the valuation in one of the world’s leading hubs for medical technology innovation. It also infused a cross-cultural component to the training and offered students in the medical technology industry a training opportunity that would help them to pursue more global career paths.   </a:t>
            </a:r>
          </a:p>
          <a:p>
            <a:endParaRPr lang="en-US" dirty="0" smtClean="0"/>
          </a:p>
          <a:p>
            <a:endParaRPr lang="en-US" dirty="0" smtClean="0"/>
          </a:p>
          <a:p>
            <a:r>
              <a:rPr lang="en-US" sz="1200" kern="1200" dirty="0" smtClean="0">
                <a:solidFill>
                  <a:schemeClr val="tx1"/>
                </a:solidFill>
                <a:effectLst/>
                <a:latin typeface="+mn-lt"/>
                <a:ea typeface="+mn-ea"/>
                <a:cs typeface="+mn-cs"/>
              </a:rPr>
              <a:t>The Global Valuation Laboratory is a new graduate class at the Carlson School that was offered in collaboration with the University of Shanghai for Science and Technology. The course took the students to China to work in cross-cultural teams performing rapid production market analysis to determine potential for success in global markets. In the course of a semester, the students delivered an elevator pitch for a new innovation, researched intellectual property rights, sized up potential markets, made written and verbal investment analyses, and counseled clients on whether to move ahead with the idea.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majority of the students taking the Valuation Lab course are from the MBA Program, however, there are students from nursing, medicine, law, engineering and information technology programs thanks to memorandums of agreement with eight collegiate units at the University of Minnesota. The Global Valuation Lab in China also included a Carlson Executive Education participant.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course syllabus and student schedule for the Global Valuation Lab trip to China are included as attachments.</a:t>
            </a:r>
          </a:p>
          <a:p>
            <a:endParaRPr lang="en-US" dirty="0"/>
          </a:p>
        </p:txBody>
      </p:sp>
      <p:sp>
        <p:nvSpPr>
          <p:cNvPr id="4" name="Slide Number Placeholder 3"/>
          <p:cNvSpPr>
            <a:spLocks noGrp="1"/>
          </p:cNvSpPr>
          <p:nvPr>
            <p:ph type="sldNum" sz="quarter" idx="10"/>
          </p:nvPr>
        </p:nvSpPr>
        <p:spPr/>
        <p:txBody>
          <a:bodyPr/>
          <a:lstStyle/>
          <a:p>
            <a:fld id="{390D1170-02F2-4D1A-8242-751DEDDE933B}" type="slidenum">
              <a:rPr lang="en-US" smtClean="0"/>
              <a:t>6</a:t>
            </a:fld>
            <a:endParaRPr lang="en-US"/>
          </a:p>
        </p:txBody>
      </p:sp>
    </p:spTree>
    <p:extLst>
      <p:ext uri="{BB962C8B-B14F-4D97-AF65-F5344CB8AC3E}">
        <p14:creationId xmlns:p14="http://schemas.microsoft.com/office/powerpoint/2010/main" val="368566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Initiatives that have come to fruition through collaboration</a:t>
            </a:r>
            <a:r>
              <a:rPr lang="en-US" baseline="0" dirty="0" smtClean="0"/>
              <a:t> with CFANS:</a:t>
            </a:r>
          </a:p>
          <a:p>
            <a:endParaRPr lang="en-US" baseline="0" dirty="0" smtClean="0"/>
          </a:p>
          <a:p>
            <a:r>
              <a:rPr lang="en-US" sz="120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Dual-degree MBA/M.S. Applied Economics. </a:t>
            </a:r>
            <a:r>
              <a:rPr lang="en-US" sz="1200" kern="1200" dirty="0" smtClean="0">
                <a:solidFill>
                  <a:schemeClr val="tx1"/>
                </a:solidFill>
                <a:effectLst/>
                <a:latin typeface="+mn-lt"/>
                <a:ea typeface="+mn-ea"/>
                <a:cs typeface="+mn-cs"/>
              </a:rPr>
              <a:t>The Carlson School and CFANS now jointly offer a signature opportunity for students to blend curriculums and draw on areas of excellence in both colleges—culminating in the first dual-degree offering between the two colleges.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New coursework in “traditional” Full- and Part-time MBA and M.S. Applied Econ. </a:t>
            </a:r>
            <a:r>
              <a:rPr lang="en-US" sz="1200" kern="1200" dirty="0" smtClean="0">
                <a:solidFill>
                  <a:schemeClr val="tx1"/>
                </a:solidFill>
                <a:effectLst/>
                <a:latin typeface="+mn-lt"/>
                <a:ea typeface="+mn-ea"/>
                <a:cs typeface="+mn-cs"/>
              </a:rPr>
              <a:t>In spring 2016, Carlson and CFANS offered their first joint elective specifically for students interested in food and agribusiness—an “Agribusiness Marketplace” overview/survey course. The colleges are also more aggressively supporting student clubs to connect and engage those interested in food and agribusiness (</a:t>
            </a:r>
            <a:r>
              <a:rPr lang="en-US" sz="1200" i="1" kern="1200" dirty="0" smtClean="0">
                <a:solidFill>
                  <a:schemeClr val="tx1"/>
                </a:solidFill>
                <a:effectLst/>
                <a:latin typeface="+mn-lt"/>
                <a:ea typeface="+mn-ea"/>
                <a:cs typeface="+mn-cs"/>
              </a:rPr>
              <a:t>example: Part-time MBA Student Commodities Club</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b="1" kern="1200" dirty="0" smtClean="0">
                <a:solidFill>
                  <a:schemeClr val="tx1"/>
                </a:solidFill>
                <a:effectLst/>
                <a:latin typeface="+mn-lt"/>
                <a:ea typeface="+mn-ea"/>
                <a:cs typeface="+mn-cs"/>
              </a:rPr>
              <a:t>Agribusiness emphasis in new M.S. Supply Chain Management program. </a:t>
            </a:r>
            <a:r>
              <a:rPr lang="en-US" sz="1200" kern="1200" dirty="0" smtClean="0">
                <a:solidFill>
                  <a:schemeClr val="tx1"/>
                </a:solidFill>
                <a:effectLst/>
                <a:latin typeface="+mn-lt"/>
                <a:ea typeface="+mn-ea"/>
                <a:cs typeface="+mn-cs"/>
              </a:rPr>
              <a:t>In fall 2016, Carlson launches a new one-year graduate degree targeted to working professionals seeking leadership roles in supply chain management. The curriculum includes coursework in Food &amp; Ag (farm-to-fork), Negotiations, Quality &amp; Security, Logistics &amp; Transportation, Data Analytics, and other areas relevant to agribusiness.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b="1" kern="1200" dirty="0" smtClean="0">
                <a:solidFill>
                  <a:schemeClr val="tx1"/>
                </a:solidFill>
                <a:effectLst/>
                <a:latin typeface="+mn-lt"/>
                <a:ea typeface="+mn-ea"/>
                <a:cs typeface="+mn-cs"/>
              </a:rPr>
              <a:t>Executive education. </a:t>
            </a:r>
            <a:r>
              <a:rPr lang="en-US" sz="1200" kern="1200" dirty="0" smtClean="0">
                <a:solidFill>
                  <a:schemeClr val="tx1"/>
                </a:solidFill>
                <a:effectLst/>
                <a:latin typeface="+mn-lt"/>
                <a:ea typeface="+mn-ea"/>
                <a:cs typeface="+mn-cs"/>
              </a:rPr>
              <a:t>The Carlson School is the leading local provider for open-enrollment courses and custom programs that are frequently utilized by food and agribusiness companies as professional development opportunities for rising talent.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b="1" kern="1200" dirty="0" smtClean="0">
                <a:solidFill>
                  <a:schemeClr val="tx1"/>
                </a:solidFill>
                <a:effectLst/>
                <a:latin typeface="+mn-lt"/>
                <a:ea typeface="+mn-ea"/>
                <a:cs typeface="+mn-cs"/>
              </a:rPr>
              <a:t>Minnesota Cup’s Grow North initiative. </a:t>
            </a:r>
            <a:r>
              <a:rPr lang="en-US" sz="1200" kern="1200" dirty="0" smtClean="0">
                <a:solidFill>
                  <a:schemeClr val="tx1"/>
                </a:solidFill>
                <a:effectLst/>
                <a:latin typeface="+mn-lt"/>
                <a:ea typeface="+mn-ea"/>
                <a:cs typeface="+mn-cs"/>
              </a:rPr>
              <a:t>MN Cup is a startup competition and hub to connect Minnesota’s entrepreneurial ecosystem. Entering its twelfth year, it is the country’s largest statewide startup competition with over 10,000 participants. Finalists have raised nearly $200 million to spur innovation and job creation in our state. MN Cup is launching it’s Grow North initiative to connect food entrepreneurs with experts, thought leaders, advocates, enablers, resources and one another to develop ideas and talent in the state. Grow North can push Minnesota to become the leading community for entrepreneurs looking to begin a food business.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a:t>
            </a:r>
            <a:r>
              <a:rPr lang="en-US" sz="1200" b="1" kern="1200" dirty="0" smtClean="0">
                <a:solidFill>
                  <a:schemeClr val="tx1"/>
                </a:solidFill>
                <a:effectLst/>
                <a:latin typeface="+mn-lt"/>
                <a:ea typeface="+mn-ea"/>
                <a:cs typeface="+mn-cs"/>
              </a:rPr>
              <a:t>“Grand Challenges” sustainability course. </a:t>
            </a:r>
            <a:r>
              <a:rPr lang="en-US" sz="1200" kern="1200" dirty="0" smtClean="0">
                <a:solidFill>
                  <a:schemeClr val="tx1"/>
                </a:solidFill>
                <a:effectLst/>
                <a:latin typeface="+mn-lt"/>
                <a:ea typeface="+mn-ea"/>
                <a:cs typeface="+mn-cs"/>
              </a:rPr>
              <a:t>Expanded research and coursework addressing grand challenges is a key component of the U’s strategic goal to create a more agile, integrated, and deeply engaged 21st-century research university. Grand Challenges courses address global issues through a solution-driven, interdisciplinary approach to learning--taught by cross-disciplinary instructors. Two of these new courses (Can we feed the World without destroying it?; Sustainability of Food Systems) focus on developing a foundational set of knowledge, skills, and values around the topic of sustainability.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7. </a:t>
            </a:r>
            <a:r>
              <a:rPr lang="en-US" sz="1200" b="1" kern="1200" dirty="0" smtClean="0">
                <a:solidFill>
                  <a:schemeClr val="tx1"/>
                </a:solidFill>
                <a:effectLst/>
                <a:latin typeface="+mn-lt"/>
                <a:ea typeface="+mn-ea"/>
                <a:cs typeface="+mn-cs"/>
              </a:rPr>
              <a:t>Technological innovation in growing food, processing food, new products, and food safety</a:t>
            </a:r>
            <a:r>
              <a:rPr lang="en-US" sz="1200" kern="1200" dirty="0" smtClean="0">
                <a:solidFill>
                  <a:schemeClr val="tx1"/>
                </a:solidFill>
                <a:effectLst/>
                <a:latin typeface="+mn-lt"/>
                <a:ea typeface="+mn-ea"/>
                <a:cs typeface="+mn-cs"/>
              </a:rPr>
              <a:t>. CFANS’ departments of Food Science &amp; Nutrition and </a:t>
            </a:r>
            <a:r>
              <a:rPr lang="en-US" sz="1200" kern="1200" dirty="0" err="1" smtClean="0">
                <a:solidFill>
                  <a:schemeClr val="tx1"/>
                </a:solidFill>
                <a:effectLst/>
                <a:latin typeface="+mn-lt"/>
                <a:ea typeface="+mn-ea"/>
                <a:cs typeface="+mn-cs"/>
              </a:rPr>
              <a:t>Bioproducts</a:t>
            </a:r>
            <a:r>
              <a:rPr lang="en-US" sz="1200" kern="1200" dirty="0" smtClean="0">
                <a:solidFill>
                  <a:schemeClr val="tx1"/>
                </a:solidFill>
                <a:effectLst/>
                <a:latin typeface="+mn-lt"/>
                <a:ea typeface="+mn-ea"/>
                <a:cs typeface="+mn-cs"/>
              </a:rPr>
              <a:t> &amp; Biosystems Engineering are recognized research leaders in their disciplines and home to nationally recognized faculty. They are at the fore-front of developing cutting-edge technology solutions addressing food safety and security.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8. </a:t>
            </a:r>
            <a:r>
              <a:rPr lang="en-US" sz="1200" b="1" kern="1200" dirty="0" smtClean="0">
                <a:solidFill>
                  <a:schemeClr val="tx1"/>
                </a:solidFill>
                <a:effectLst/>
                <a:latin typeface="+mn-lt"/>
                <a:ea typeface="+mn-ea"/>
                <a:cs typeface="+mn-cs"/>
              </a:rPr>
              <a:t>Marketing Cluster. </a:t>
            </a:r>
            <a:r>
              <a:rPr lang="en-US" sz="1200" kern="1200" dirty="0" smtClean="0">
                <a:solidFill>
                  <a:schemeClr val="tx1"/>
                </a:solidFill>
                <a:effectLst/>
                <a:latin typeface="+mn-lt"/>
                <a:ea typeface="+mn-ea"/>
                <a:cs typeface="+mn-cs"/>
              </a:rPr>
              <a:t>Courses are being offered at the undergraduate and graduate level in commodity marketing, food marketing, and horticultural marketing.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0D1170-02F2-4D1A-8242-751DEDDE933B}" type="slidenum">
              <a:rPr lang="en-US" smtClean="0"/>
              <a:t>7</a:t>
            </a:fld>
            <a:endParaRPr lang="en-US"/>
          </a:p>
        </p:txBody>
      </p:sp>
    </p:spTree>
    <p:extLst>
      <p:ext uri="{BB962C8B-B14F-4D97-AF65-F5344CB8AC3E}">
        <p14:creationId xmlns:p14="http://schemas.microsoft.com/office/powerpoint/2010/main" val="2343566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_Gol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89778" y="394705"/>
            <a:ext cx="4768422" cy="4209045"/>
          </a:xfrm>
        </p:spPr>
        <p:txBody>
          <a:bodyPr anchor="b">
            <a:normAutofit/>
          </a:bodyPr>
          <a:lstStyle>
            <a:lvl1pPr algn="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4603750"/>
            <a:ext cx="6400800" cy="1752600"/>
          </a:xfrm>
        </p:spPr>
        <p:txBody>
          <a:bodyPr/>
          <a:lstStyle>
            <a:lvl1pPr marL="0" indent="0" algn="r">
              <a:buNone/>
              <a:defRPr>
                <a:solidFill>
                  <a:srgbClr val="6500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AF81A26-A389-954B-B4BA-877BBD58551C}"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60713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81A26-A389-954B-B4BA-877BBD58551C}"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314673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81A26-A389-954B-B4BA-877BBD58551C}"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331932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81A26-A389-954B-B4BA-877BBD58551C}"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256046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81A26-A389-954B-B4BA-877BBD58551C}"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201072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81A26-A389-954B-B4BA-877BBD58551C}"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150808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F81A26-A389-954B-B4BA-877BBD58551C}" type="datetimeFigureOut">
              <a:rPr lang="en-US" smtClean="0"/>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129261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F81A26-A389-954B-B4BA-877BBD58551C}"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86081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81A26-A389-954B-B4BA-877BBD58551C}" type="datetimeFigureOut">
              <a:rPr lang="en-US" smtClean="0"/>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141530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81A26-A389-954B-B4BA-877BBD58551C}"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199148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81A26-A389-954B-B4BA-877BBD58551C}"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563EA-5BAD-0C4E-8E09-5ADE2689BB76}" type="slidenum">
              <a:rPr lang="en-US" smtClean="0"/>
              <a:t>‹#›</a:t>
            </a:fld>
            <a:endParaRPr lang="en-US"/>
          </a:p>
        </p:txBody>
      </p:sp>
    </p:spTree>
    <p:extLst>
      <p:ext uri="{BB962C8B-B14F-4D97-AF65-F5344CB8AC3E}">
        <p14:creationId xmlns:p14="http://schemas.microsoft.com/office/powerpoint/2010/main" val="375034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Gold-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81A26-A389-954B-B4BA-877BBD58551C}" type="datetimeFigureOut">
              <a:rPr lang="en-US" smtClean="0"/>
              <a:t>10/7/2016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563EA-5BAD-0C4E-8E09-5ADE2689BB76}" type="slidenum">
              <a:rPr lang="en-US" smtClean="0"/>
              <a:t>‹#›</a:t>
            </a:fld>
            <a:endParaRPr lang="en-US"/>
          </a:p>
        </p:txBody>
      </p:sp>
    </p:spTree>
    <p:extLst>
      <p:ext uri="{BB962C8B-B14F-4D97-AF65-F5344CB8AC3E}">
        <p14:creationId xmlns:p14="http://schemas.microsoft.com/office/powerpoint/2010/main" val="260119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000" kern="1200">
          <a:solidFill>
            <a:srgbClr val="650013"/>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Time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Time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Time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Time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962" y="394705"/>
            <a:ext cx="7164238" cy="4209045"/>
          </a:xfrm>
        </p:spPr>
        <p:txBody>
          <a:bodyPr/>
          <a:lstStyle/>
          <a:p>
            <a:r>
              <a:rPr lang="en-US" dirty="0" smtClean="0">
                <a:latin typeface="+mj-lt"/>
              </a:rPr>
              <a:t>Engineering Collaboration </a:t>
            </a:r>
            <a:br>
              <a:rPr lang="en-US" dirty="0" smtClean="0">
                <a:latin typeface="+mj-lt"/>
              </a:rPr>
            </a:br>
            <a:r>
              <a:rPr lang="en-US" dirty="0">
                <a:latin typeface="+mj-lt"/>
              </a:rPr>
              <a:t/>
            </a:r>
            <a:br>
              <a:rPr lang="en-US" dirty="0">
                <a:latin typeface="+mj-lt"/>
              </a:rPr>
            </a:br>
            <a:r>
              <a:rPr lang="en-US" dirty="0" smtClean="0">
                <a:latin typeface="+mj-lt"/>
              </a:rPr>
              <a:t>Sri </a:t>
            </a:r>
            <a:r>
              <a:rPr lang="en-US" dirty="0" err="1" smtClean="0">
                <a:latin typeface="+mj-lt"/>
              </a:rPr>
              <a:t>Zaheer</a:t>
            </a:r>
            <a:r>
              <a:rPr lang="en-US" dirty="0" smtClean="0">
                <a:latin typeface="+mj-lt"/>
              </a:rPr>
              <a:t/>
            </a:r>
            <a:br>
              <a:rPr lang="en-US" dirty="0" smtClean="0">
                <a:latin typeface="+mj-lt"/>
              </a:rPr>
            </a:br>
            <a:r>
              <a:rPr lang="en-US" sz="2400" dirty="0" smtClean="0">
                <a:latin typeface="+mj-lt"/>
              </a:rPr>
              <a:t>Dean and Elmer L. Andersen Chair in Global CSR</a:t>
            </a:r>
            <a:endParaRPr lang="en-US" dirty="0">
              <a:latin typeface="+mj-lt"/>
            </a:endParaRPr>
          </a:p>
        </p:txBody>
      </p:sp>
      <p:sp>
        <p:nvSpPr>
          <p:cNvPr id="3" name="Subtitle 2"/>
          <p:cNvSpPr>
            <a:spLocks noGrp="1"/>
          </p:cNvSpPr>
          <p:nvPr>
            <p:ph type="subTitle" idx="1"/>
          </p:nvPr>
        </p:nvSpPr>
        <p:spPr>
          <a:xfrm>
            <a:off x="2172810" y="5442012"/>
            <a:ext cx="6400800" cy="1269444"/>
          </a:xfrm>
        </p:spPr>
        <p:txBody>
          <a:bodyPr>
            <a:noAutofit/>
          </a:bodyPr>
          <a:lstStyle/>
          <a:p>
            <a:r>
              <a:rPr lang="en-US" sz="2800" dirty="0" smtClean="0">
                <a:latin typeface="+mj-lt"/>
              </a:rPr>
              <a:t>The 6</a:t>
            </a:r>
            <a:r>
              <a:rPr lang="en-US" sz="2800" baseline="30000" dirty="0" smtClean="0">
                <a:latin typeface="+mj-lt"/>
              </a:rPr>
              <a:t>th</a:t>
            </a:r>
            <a:r>
              <a:rPr lang="en-US" sz="2800" dirty="0" smtClean="0">
                <a:latin typeface="+mj-lt"/>
              </a:rPr>
              <a:t> International Business School Shanghai Conference</a:t>
            </a:r>
          </a:p>
          <a:p>
            <a:r>
              <a:rPr lang="en-US" sz="2000" dirty="0" smtClean="0">
                <a:latin typeface="+mj-lt"/>
              </a:rPr>
              <a:t>October 17, 2016</a:t>
            </a:r>
            <a:endParaRPr lang="en-US" sz="2000" dirty="0">
              <a:latin typeface="+mj-lt"/>
            </a:endParaRPr>
          </a:p>
        </p:txBody>
      </p:sp>
    </p:spTree>
    <p:extLst>
      <p:ext uri="{BB962C8B-B14F-4D97-AF65-F5344CB8AC3E}">
        <p14:creationId xmlns:p14="http://schemas.microsoft.com/office/powerpoint/2010/main" val="4127449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Inter-collegiate collaboration</a:t>
            </a:r>
            <a:endParaRPr lang="en-US" dirty="0">
              <a:latin typeface="+mj-lt"/>
            </a:endParaRPr>
          </a:p>
        </p:txBody>
      </p:sp>
      <p:sp>
        <p:nvSpPr>
          <p:cNvPr id="3" name="Content Placeholder 2"/>
          <p:cNvSpPr>
            <a:spLocks noGrp="1"/>
          </p:cNvSpPr>
          <p:nvPr>
            <p:ph idx="1"/>
          </p:nvPr>
        </p:nvSpPr>
        <p:spPr>
          <a:xfrm>
            <a:off x="1081377" y="1698086"/>
            <a:ext cx="4362208" cy="4869692"/>
          </a:xfrm>
        </p:spPr>
        <p:txBody>
          <a:bodyPr>
            <a:noAutofit/>
          </a:bodyPr>
          <a:lstStyle/>
          <a:p>
            <a:r>
              <a:rPr lang="en-US" sz="2000" dirty="0" smtClean="0">
                <a:latin typeface="+mj-lt"/>
              </a:rPr>
              <a:t>Dual Degrees</a:t>
            </a:r>
            <a:br>
              <a:rPr lang="en-US" sz="2000" dirty="0" smtClean="0">
                <a:latin typeface="+mj-lt"/>
              </a:rPr>
            </a:br>
            <a:r>
              <a:rPr lang="en-US" sz="1200" dirty="0" smtClean="0">
                <a:latin typeface="+mj-lt"/>
              </a:rPr>
              <a:t>MBA + Applied Economics,  Human Resources, JD,  MD, Healthcare Admin, Public Policy, Business Analytics, Pharmacy </a:t>
            </a:r>
            <a:br>
              <a:rPr lang="en-US" sz="1200" dirty="0" smtClean="0">
                <a:latin typeface="+mj-lt"/>
              </a:rPr>
            </a:br>
            <a:endParaRPr lang="en-US" sz="1200" dirty="0" smtClean="0">
              <a:latin typeface="+mj-lt"/>
            </a:endParaRPr>
          </a:p>
          <a:p>
            <a:r>
              <a:rPr lang="en-US" sz="2000" dirty="0" smtClean="0">
                <a:latin typeface="+mj-lt"/>
              </a:rPr>
              <a:t>Large scale cross-listed courses </a:t>
            </a:r>
          </a:p>
          <a:p>
            <a:pPr lvl="1"/>
            <a:r>
              <a:rPr lang="en-US" sz="1400" dirty="0" smtClean="0">
                <a:latin typeface="+mj-lt"/>
              </a:rPr>
              <a:t>Medical </a:t>
            </a:r>
            <a:r>
              <a:rPr lang="en-US" sz="1400" dirty="0" smtClean="0">
                <a:latin typeface="+mj-lt"/>
              </a:rPr>
              <a:t>Industry Valuation Lab</a:t>
            </a:r>
          </a:p>
          <a:p>
            <a:pPr lvl="1"/>
            <a:r>
              <a:rPr lang="en-US" sz="1400" dirty="0" smtClean="0">
                <a:latin typeface="+mj-lt"/>
              </a:rPr>
              <a:t>Integrative </a:t>
            </a:r>
            <a:r>
              <a:rPr lang="en-US" sz="1400" dirty="0" smtClean="0">
                <a:latin typeface="+mj-lt"/>
              </a:rPr>
              <a:t>Leadership</a:t>
            </a:r>
            <a:br>
              <a:rPr lang="en-US" sz="1400" dirty="0" smtClean="0">
                <a:latin typeface="+mj-lt"/>
              </a:rPr>
            </a:br>
            <a:endParaRPr lang="en-US" sz="1400" dirty="0" smtClean="0">
              <a:latin typeface="+mj-lt"/>
            </a:endParaRPr>
          </a:p>
          <a:p>
            <a:r>
              <a:rPr lang="en-US" sz="2000" dirty="0" smtClean="0">
                <a:latin typeface="+mj-lt"/>
              </a:rPr>
              <a:t>One college offering courses specifically for another</a:t>
            </a:r>
          </a:p>
          <a:p>
            <a:pPr lvl="1"/>
            <a:r>
              <a:rPr lang="en-US" sz="1400" dirty="0" smtClean="0">
                <a:latin typeface="+mj-lt"/>
              </a:rPr>
              <a:t>New Product Development</a:t>
            </a:r>
          </a:p>
          <a:p>
            <a:pPr lvl="1"/>
            <a:r>
              <a:rPr lang="en-US" sz="1400" dirty="0" smtClean="0">
                <a:latin typeface="+mj-lt"/>
              </a:rPr>
              <a:t>Entrepreneurship for Music majors</a:t>
            </a:r>
          </a:p>
          <a:p>
            <a:pPr lvl="1"/>
            <a:r>
              <a:rPr lang="en-US" sz="1400" dirty="0" smtClean="0">
                <a:latin typeface="+mj-lt"/>
              </a:rPr>
              <a:t>Anatomy &amp; Physiology for Managers</a:t>
            </a:r>
            <a:r>
              <a:rPr lang="en-US" sz="2000" dirty="0" smtClean="0">
                <a:latin typeface="+mj-lt"/>
              </a:rPr>
              <a:t/>
            </a:r>
            <a:br>
              <a:rPr lang="en-US" sz="2000" dirty="0" smtClean="0">
                <a:latin typeface="+mj-lt"/>
              </a:rPr>
            </a:br>
            <a:endParaRPr lang="en-US" sz="2000" dirty="0" smtClean="0">
              <a:latin typeface="+mj-lt"/>
            </a:endParaRPr>
          </a:p>
          <a:p>
            <a:r>
              <a:rPr lang="en-US" sz="2000" dirty="0" smtClean="0">
                <a:latin typeface="+mj-lt"/>
              </a:rPr>
              <a:t>Joint programs </a:t>
            </a:r>
          </a:p>
          <a:p>
            <a:pPr lvl="1"/>
            <a:r>
              <a:rPr lang="en-US" sz="1400" dirty="0" smtClean="0">
                <a:latin typeface="+mj-lt"/>
              </a:rPr>
              <a:t>MINCORPS “START </a:t>
            </a:r>
            <a:r>
              <a:rPr lang="en-US" sz="1400" dirty="0" smtClean="0">
                <a:latin typeface="+mj-lt"/>
              </a:rPr>
              <a:t>UP</a:t>
            </a:r>
            <a:r>
              <a:rPr lang="en-US" sz="1400" dirty="0" smtClean="0">
                <a:latin typeface="+mj-lt"/>
              </a:rPr>
              <a:t>” course</a:t>
            </a:r>
            <a:endParaRPr lang="en-US" sz="1400" dirty="0" smtClean="0">
              <a:latin typeface="+mj-lt"/>
            </a:endParaRPr>
          </a:p>
          <a:p>
            <a:pPr lvl="1"/>
            <a:r>
              <a:rPr lang="en-US" sz="1400" dirty="0" smtClean="0">
                <a:latin typeface="+mj-lt"/>
              </a:rPr>
              <a:t>Management of Technology</a:t>
            </a:r>
          </a:p>
        </p:txBody>
      </p:sp>
      <p:sp>
        <p:nvSpPr>
          <p:cNvPr id="4" name="Down Arrow 3"/>
          <p:cNvSpPr/>
          <p:nvPr/>
        </p:nvSpPr>
        <p:spPr>
          <a:xfrm>
            <a:off x="225084" y="1385113"/>
            <a:ext cx="633046" cy="53658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rPr>
              <a:t>Easy        </a:t>
            </a:r>
            <a:r>
              <a:rPr lang="en-US" dirty="0" smtClean="0">
                <a:solidFill>
                  <a:schemeClr val="tx1"/>
                </a:solidFill>
              </a:rPr>
              <a:t>    </a:t>
            </a: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            Hard</a:t>
            </a:r>
            <a:endParaRPr lang="en-US" dirty="0">
              <a:solidFill>
                <a:schemeClr val="tx1"/>
              </a:solidFill>
            </a:endParaRPr>
          </a:p>
        </p:txBody>
      </p:sp>
      <p:sp>
        <p:nvSpPr>
          <p:cNvPr id="5" name="Content Placeholder 2"/>
          <p:cNvSpPr txBox="1">
            <a:spLocks/>
          </p:cNvSpPr>
          <p:nvPr/>
        </p:nvSpPr>
        <p:spPr>
          <a:xfrm>
            <a:off x="5813474" y="1701072"/>
            <a:ext cx="2873326" cy="49729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Time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Time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Time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Time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mj-lt"/>
              </a:rPr>
              <a:t>Individual partnerships</a:t>
            </a:r>
          </a:p>
          <a:p>
            <a:endParaRPr lang="en-US" sz="2000" dirty="0" smtClean="0">
              <a:latin typeface="+mj-lt"/>
            </a:endParaRPr>
          </a:p>
          <a:p>
            <a:endParaRPr lang="en-US" sz="2000" dirty="0">
              <a:latin typeface="+mj-lt"/>
            </a:endParaRPr>
          </a:p>
          <a:p>
            <a:r>
              <a:rPr lang="en-US" sz="2000" dirty="0">
                <a:latin typeface="+mj-lt"/>
              </a:rPr>
              <a:t>Joint infrastructure</a:t>
            </a:r>
          </a:p>
          <a:p>
            <a:pPr lvl="1"/>
            <a:r>
              <a:rPr lang="en-US" sz="1800" dirty="0">
                <a:latin typeface="+mj-lt"/>
              </a:rPr>
              <a:t>  Maker Spaces</a:t>
            </a:r>
            <a:br>
              <a:rPr lang="en-US" sz="1800" dirty="0">
                <a:latin typeface="+mj-lt"/>
              </a:rPr>
            </a:br>
            <a:endParaRPr lang="en-US" sz="1800" dirty="0">
              <a:latin typeface="+mj-lt"/>
            </a:endParaRPr>
          </a:p>
          <a:p>
            <a:pPr lvl="1"/>
            <a:endParaRPr lang="en-US" sz="1600" dirty="0" smtClean="0">
              <a:latin typeface="+mj-lt"/>
            </a:endParaRPr>
          </a:p>
          <a:p>
            <a:pPr lvl="1"/>
            <a:endParaRPr lang="en-US" sz="1600" dirty="0">
              <a:latin typeface="+mj-lt"/>
            </a:endParaRPr>
          </a:p>
          <a:p>
            <a:r>
              <a:rPr lang="en-US" sz="2000" dirty="0" smtClean="0">
                <a:latin typeface="+mj-lt"/>
              </a:rPr>
              <a:t>Large-scale programmatic research</a:t>
            </a:r>
            <a:endParaRPr lang="en-US" sz="2000" dirty="0">
              <a:latin typeface="+mj-lt"/>
            </a:endParaRPr>
          </a:p>
        </p:txBody>
      </p:sp>
      <p:sp>
        <p:nvSpPr>
          <p:cNvPr id="6" name="TextBox 5"/>
          <p:cNvSpPr txBox="1"/>
          <p:nvPr/>
        </p:nvSpPr>
        <p:spPr>
          <a:xfrm>
            <a:off x="2159667" y="1236420"/>
            <a:ext cx="1423467" cy="461665"/>
          </a:xfrm>
          <a:prstGeom prst="rect">
            <a:avLst/>
          </a:prstGeom>
          <a:noFill/>
        </p:spPr>
        <p:txBody>
          <a:bodyPr wrap="none" rtlCol="0">
            <a:spAutoFit/>
          </a:bodyPr>
          <a:lstStyle/>
          <a:p>
            <a:r>
              <a:rPr lang="en-US" sz="2400" dirty="0" smtClean="0">
                <a:solidFill>
                  <a:srgbClr val="650013"/>
                </a:solidFill>
              </a:rPr>
              <a:t>Education</a:t>
            </a:r>
            <a:endParaRPr lang="en-US" sz="2400" dirty="0">
              <a:solidFill>
                <a:srgbClr val="650013"/>
              </a:solidFill>
            </a:endParaRPr>
          </a:p>
        </p:txBody>
      </p:sp>
      <p:sp>
        <p:nvSpPr>
          <p:cNvPr id="7" name="TextBox 6"/>
          <p:cNvSpPr txBox="1"/>
          <p:nvPr/>
        </p:nvSpPr>
        <p:spPr>
          <a:xfrm>
            <a:off x="6249818" y="1238412"/>
            <a:ext cx="1316130" cy="461665"/>
          </a:xfrm>
          <a:prstGeom prst="rect">
            <a:avLst/>
          </a:prstGeom>
          <a:noFill/>
        </p:spPr>
        <p:txBody>
          <a:bodyPr wrap="none" rtlCol="0">
            <a:spAutoFit/>
          </a:bodyPr>
          <a:lstStyle/>
          <a:p>
            <a:r>
              <a:rPr lang="en-US" sz="2400" dirty="0" smtClean="0">
                <a:solidFill>
                  <a:srgbClr val="650013"/>
                </a:solidFill>
              </a:rPr>
              <a:t>Research</a:t>
            </a:r>
            <a:endParaRPr lang="en-US" sz="2400" dirty="0">
              <a:solidFill>
                <a:srgbClr val="650013"/>
              </a:solidFill>
            </a:endParaRPr>
          </a:p>
        </p:txBody>
      </p:sp>
    </p:spTree>
    <p:extLst>
      <p:ext uri="{BB962C8B-B14F-4D97-AF65-F5344CB8AC3E}">
        <p14:creationId xmlns:p14="http://schemas.microsoft.com/office/powerpoint/2010/main" val="385584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274638"/>
            <a:ext cx="8229600" cy="1143000"/>
          </a:xfrm>
        </p:spPr>
        <p:txBody>
          <a:bodyPr>
            <a:normAutofit/>
          </a:bodyPr>
          <a:lstStyle/>
          <a:p>
            <a:r>
              <a:rPr lang="en-US" sz="3200" dirty="0" smtClean="0">
                <a:latin typeface="+mj-lt"/>
              </a:rPr>
              <a:t>Some examples of what’s working </a:t>
            </a:r>
            <a:br>
              <a:rPr lang="en-US" sz="3200" dirty="0" smtClean="0">
                <a:latin typeface="+mj-lt"/>
              </a:rPr>
            </a:br>
            <a:r>
              <a:rPr lang="en-US" sz="3200" dirty="0" smtClean="0">
                <a:latin typeface="+mj-lt"/>
              </a:rPr>
              <a:t>and why</a:t>
            </a:r>
            <a:endParaRPr lang="en-US" sz="2800" dirty="0">
              <a:latin typeface="+mj-lt"/>
            </a:endParaRPr>
          </a:p>
        </p:txBody>
      </p:sp>
      <p:sp>
        <p:nvSpPr>
          <p:cNvPr id="3" name="Content Placeholder 2"/>
          <p:cNvSpPr>
            <a:spLocks noGrp="1"/>
          </p:cNvSpPr>
          <p:nvPr>
            <p:ph idx="1"/>
          </p:nvPr>
        </p:nvSpPr>
        <p:spPr>
          <a:xfrm>
            <a:off x="1156447" y="1931894"/>
            <a:ext cx="8229600" cy="4525963"/>
          </a:xfrm>
        </p:spPr>
        <p:txBody>
          <a:bodyPr>
            <a:normAutofit fontScale="92500" lnSpcReduction="10000"/>
          </a:bodyPr>
          <a:lstStyle/>
          <a:p>
            <a:pPr>
              <a:buClr>
                <a:schemeClr val="accent3">
                  <a:lumMod val="50000"/>
                </a:schemeClr>
              </a:buClr>
              <a:buFont typeface="Wingdings" panose="05000000000000000000" pitchFamily="2" charset="2"/>
              <a:buChar char="§"/>
            </a:pPr>
            <a:r>
              <a:rPr lang="en-US" sz="3600" dirty="0">
                <a:latin typeface="+mn-lt"/>
              </a:rPr>
              <a:t>New Product Design &amp; Business </a:t>
            </a:r>
            <a:r>
              <a:rPr lang="en-US" sz="3600" dirty="0" smtClean="0">
                <a:latin typeface="+mn-lt"/>
              </a:rPr>
              <a:t>Development</a:t>
            </a:r>
            <a:br>
              <a:rPr lang="en-US" sz="3600" dirty="0" smtClean="0">
                <a:latin typeface="+mn-lt"/>
              </a:rPr>
            </a:br>
            <a:endParaRPr lang="en-US" sz="3600" dirty="0">
              <a:latin typeface="+mn-lt"/>
            </a:endParaRPr>
          </a:p>
          <a:p>
            <a:pPr>
              <a:buClr>
                <a:schemeClr val="accent3">
                  <a:lumMod val="50000"/>
                </a:schemeClr>
              </a:buClr>
              <a:buFont typeface="Wingdings" panose="05000000000000000000" pitchFamily="2" charset="2"/>
              <a:buChar char="§"/>
            </a:pPr>
            <a:r>
              <a:rPr lang="en-US" sz="3600" dirty="0" smtClean="0">
                <a:latin typeface="+mn-lt"/>
              </a:rPr>
              <a:t>Medical Industry Valuation Lab</a:t>
            </a:r>
          </a:p>
          <a:p>
            <a:pPr marL="0" indent="0">
              <a:buClr>
                <a:schemeClr val="accent3">
                  <a:lumMod val="50000"/>
                </a:schemeClr>
              </a:buClr>
              <a:buNone/>
            </a:pPr>
            <a:endParaRPr lang="en-US" sz="3600" dirty="0">
              <a:latin typeface="+mn-lt"/>
            </a:endParaRPr>
          </a:p>
          <a:p>
            <a:pPr>
              <a:buClr>
                <a:schemeClr val="accent3">
                  <a:lumMod val="50000"/>
                </a:schemeClr>
              </a:buClr>
              <a:buFont typeface="Wingdings" panose="05000000000000000000" pitchFamily="2" charset="2"/>
              <a:buChar char="§"/>
            </a:pPr>
            <a:r>
              <a:rPr lang="en-US" sz="3600" dirty="0">
                <a:latin typeface="+mn-lt"/>
              </a:rPr>
              <a:t>MIN-Corps &amp; STARTUP</a:t>
            </a:r>
          </a:p>
          <a:p>
            <a:pPr>
              <a:buClr>
                <a:schemeClr val="accent3">
                  <a:lumMod val="50000"/>
                </a:schemeClr>
              </a:buClr>
              <a:buFont typeface="Wingdings" panose="05000000000000000000" pitchFamily="2" charset="2"/>
              <a:buChar char="§"/>
            </a:pPr>
            <a:endParaRPr lang="en-US" sz="3600" dirty="0">
              <a:latin typeface="+mn-lt"/>
            </a:endParaRPr>
          </a:p>
          <a:p>
            <a:pPr>
              <a:buClr>
                <a:schemeClr val="accent3">
                  <a:lumMod val="50000"/>
                </a:schemeClr>
              </a:buClr>
              <a:buFont typeface="Wingdings" panose="05000000000000000000" pitchFamily="2" charset="2"/>
              <a:buChar char="§"/>
            </a:pPr>
            <a:r>
              <a:rPr lang="en-US" sz="3600" dirty="0" smtClean="0">
                <a:latin typeface="+mn-lt"/>
              </a:rPr>
              <a:t>Food &amp; Agriculture Partnership</a:t>
            </a:r>
            <a:endParaRPr lang="en-US" sz="3600" dirty="0">
              <a:latin typeface="+mn-lt"/>
            </a:endParaRPr>
          </a:p>
        </p:txBody>
      </p:sp>
      <p:sp>
        <p:nvSpPr>
          <p:cNvPr id="4" name="Down Arrow 3"/>
          <p:cNvSpPr/>
          <p:nvPr/>
        </p:nvSpPr>
        <p:spPr>
          <a:xfrm>
            <a:off x="225084" y="1385113"/>
            <a:ext cx="633046" cy="53658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rPr>
              <a:t>Easy                    </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            Hard</a:t>
            </a:r>
            <a:endParaRPr lang="en-US" dirty="0">
              <a:solidFill>
                <a:schemeClr val="tx1"/>
              </a:solidFill>
            </a:endParaRPr>
          </a:p>
        </p:txBody>
      </p:sp>
    </p:spTree>
    <p:extLst>
      <p:ext uri="{BB962C8B-B14F-4D97-AF65-F5344CB8AC3E}">
        <p14:creationId xmlns:p14="http://schemas.microsoft.com/office/powerpoint/2010/main" val="277740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274638"/>
            <a:ext cx="8229600" cy="1143000"/>
          </a:xfrm>
        </p:spPr>
        <p:txBody>
          <a:bodyPr>
            <a:normAutofit/>
          </a:bodyPr>
          <a:lstStyle/>
          <a:p>
            <a:r>
              <a:rPr lang="en-US" sz="4000" dirty="0"/>
              <a:t> </a:t>
            </a:r>
            <a:r>
              <a:rPr lang="en-US" sz="2400" dirty="0" smtClean="0">
                <a:latin typeface="+mj-lt"/>
              </a:rPr>
              <a:t>New Product Design &amp; Business Development </a:t>
            </a:r>
            <a:endParaRPr lang="en-US" sz="2800" dirty="0">
              <a:latin typeface="+mj-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24691"/>
            <a:ext cx="8229600" cy="2811780"/>
          </a:xfrm>
        </p:spPr>
      </p:pic>
      <p:sp>
        <p:nvSpPr>
          <p:cNvPr id="5" name="TextBox 4"/>
          <p:cNvSpPr txBox="1"/>
          <p:nvPr/>
        </p:nvSpPr>
        <p:spPr>
          <a:xfrm>
            <a:off x="457200" y="5393084"/>
            <a:ext cx="8229600" cy="646331"/>
          </a:xfrm>
          <a:prstGeom prst="rect">
            <a:avLst/>
          </a:prstGeom>
          <a:noFill/>
        </p:spPr>
        <p:txBody>
          <a:bodyPr wrap="square" rtlCol="0">
            <a:spAutoFit/>
          </a:bodyPr>
          <a:lstStyle/>
          <a:p>
            <a:r>
              <a:rPr lang="en-US" b="1" dirty="0" smtClean="0"/>
              <a:t>Collaboration with College of Science and Engineering connects leading companies with graduate students to develop new products. </a:t>
            </a:r>
            <a:endParaRPr lang="en-US" b="1" dirty="0"/>
          </a:p>
        </p:txBody>
      </p:sp>
    </p:spTree>
    <p:extLst>
      <p:ext uri="{BB962C8B-B14F-4D97-AF65-F5344CB8AC3E}">
        <p14:creationId xmlns:p14="http://schemas.microsoft.com/office/powerpoint/2010/main" val="3028218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274638"/>
            <a:ext cx="8229600" cy="1143000"/>
          </a:xfrm>
        </p:spPr>
        <p:txBody>
          <a:bodyPr>
            <a:normAutofit/>
          </a:bodyPr>
          <a:lstStyle/>
          <a:p>
            <a:r>
              <a:rPr lang="en-US" sz="4000" dirty="0"/>
              <a:t> </a:t>
            </a:r>
            <a:r>
              <a:rPr lang="en-US" sz="3200" dirty="0" smtClean="0">
                <a:latin typeface="+mj-lt"/>
              </a:rPr>
              <a:t>MIN-Corps </a:t>
            </a:r>
            <a:endParaRPr lang="en-US" sz="2800" dirty="0">
              <a:latin typeface="+mj-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97401"/>
            <a:ext cx="8229600" cy="3086100"/>
          </a:xfrm>
        </p:spPr>
      </p:pic>
      <p:sp>
        <p:nvSpPr>
          <p:cNvPr id="5" name="TextBox 4"/>
          <p:cNvSpPr txBox="1"/>
          <p:nvPr/>
        </p:nvSpPr>
        <p:spPr>
          <a:xfrm>
            <a:off x="457200" y="5293932"/>
            <a:ext cx="8229600" cy="1200329"/>
          </a:xfrm>
          <a:prstGeom prst="rect">
            <a:avLst/>
          </a:prstGeom>
          <a:noFill/>
        </p:spPr>
        <p:txBody>
          <a:bodyPr wrap="square" rtlCol="0">
            <a:spAutoFit/>
          </a:bodyPr>
          <a:lstStyle/>
          <a:p>
            <a:r>
              <a:rPr lang="en-US" b="1" dirty="0"/>
              <a:t>J</a:t>
            </a:r>
            <a:r>
              <a:rPr lang="en-US" b="1" dirty="0" smtClean="0"/>
              <a:t>oint </a:t>
            </a:r>
            <a:r>
              <a:rPr lang="en-US" b="1" dirty="0"/>
              <a:t>initiative </a:t>
            </a:r>
            <a:r>
              <a:rPr lang="en-US" b="1" dirty="0" smtClean="0"/>
              <a:t>to </a:t>
            </a:r>
            <a:r>
              <a:rPr lang="en-US" b="1" dirty="0"/>
              <a:t>increase research-based technology commercialization capabilities and activities across the University of Minnesota</a:t>
            </a:r>
            <a:r>
              <a:rPr lang="en-US" b="1" dirty="0" smtClean="0"/>
              <a:t>.</a:t>
            </a:r>
          </a:p>
          <a:p>
            <a:endParaRPr lang="en-US" b="1" dirty="0"/>
          </a:p>
          <a:p>
            <a:r>
              <a:rPr lang="en-US" b="1" dirty="0" smtClean="0"/>
              <a:t>Run a “start-up” course, </a:t>
            </a:r>
            <a:r>
              <a:rPr lang="en-US" b="1" dirty="0" err="1" smtClean="0"/>
              <a:t>bootcamps</a:t>
            </a:r>
            <a:r>
              <a:rPr lang="en-US" b="1" dirty="0" smtClean="0"/>
              <a:t> and workshops for students across the U</a:t>
            </a:r>
            <a:endParaRPr lang="en-US" b="1" dirty="0"/>
          </a:p>
        </p:txBody>
      </p:sp>
    </p:spTree>
    <p:extLst>
      <p:ext uri="{BB962C8B-B14F-4D97-AF65-F5344CB8AC3E}">
        <p14:creationId xmlns:p14="http://schemas.microsoft.com/office/powerpoint/2010/main" val="19351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274638"/>
            <a:ext cx="8229600" cy="1143000"/>
          </a:xfrm>
        </p:spPr>
        <p:txBody>
          <a:bodyPr>
            <a:normAutofit/>
          </a:bodyPr>
          <a:lstStyle/>
          <a:p>
            <a:r>
              <a:rPr lang="en-US" sz="4000" dirty="0"/>
              <a:t> </a:t>
            </a:r>
            <a:r>
              <a:rPr lang="en-US" sz="3200" smtClean="0">
                <a:latin typeface="+mj-lt"/>
              </a:rPr>
              <a:t>Medical Industry Valuation </a:t>
            </a:r>
            <a:r>
              <a:rPr lang="en-US" sz="3200" dirty="0" smtClean="0">
                <a:latin typeface="+mj-lt"/>
              </a:rPr>
              <a:t>Lab </a:t>
            </a:r>
            <a:endParaRPr lang="en-US" sz="2800" dirty="0">
              <a:latin typeface="+mj-lt"/>
            </a:endParaRPr>
          </a:p>
        </p:txBody>
      </p:sp>
      <p:sp>
        <p:nvSpPr>
          <p:cNvPr id="5" name="AutoShape 4" descr="Displaying Site_visit_Cardinal.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932329" y="1586754"/>
            <a:ext cx="7126941" cy="4257090"/>
          </a:xfrm>
          <a:prstGeom prst="rect">
            <a:avLst/>
          </a:prstGeom>
        </p:spPr>
      </p:pic>
      <p:sp>
        <p:nvSpPr>
          <p:cNvPr id="3" name="TextBox 2"/>
          <p:cNvSpPr txBox="1"/>
          <p:nvPr/>
        </p:nvSpPr>
        <p:spPr>
          <a:xfrm>
            <a:off x="855790" y="5912855"/>
            <a:ext cx="7280018" cy="646331"/>
          </a:xfrm>
          <a:prstGeom prst="rect">
            <a:avLst/>
          </a:prstGeom>
          <a:noFill/>
        </p:spPr>
        <p:txBody>
          <a:bodyPr wrap="square" rtlCol="0">
            <a:spAutoFit/>
          </a:bodyPr>
          <a:lstStyle/>
          <a:p>
            <a:r>
              <a:rPr lang="en-US" b="1" dirty="0" smtClean="0"/>
              <a:t>2014 Collaboration </a:t>
            </a:r>
            <a:r>
              <a:rPr lang="en-US" b="1" dirty="0"/>
              <a:t>with University of Shanghai for Science and </a:t>
            </a:r>
            <a:r>
              <a:rPr lang="en-US" b="1" dirty="0" smtClean="0"/>
              <a:t>Technology to conduct market valuations for new medical technologies. </a:t>
            </a:r>
            <a:endParaRPr lang="en-US" b="1" dirty="0"/>
          </a:p>
        </p:txBody>
      </p:sp>
    </p:spTree>
    <p:extLst>
      <p:ext uri="{BB962C8B-B14F-4D97-AF65-F5344CB8AC3E}">
        <p14:creationId xmlns:p14="http://schemas.microsoft.com/office/powerpoint/2010/main" val="302905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274638"/>
            <a:ext cx="8229600" cy="1143000"/>
          </a:xfrm>
        </p:spPr>
        <p:txBody>
          <a:bodyPr>
            <a:normAutofit/>
          </a:bodyPr>
          <a:lstStyle/>
          <a:p>
            <a:r>
              <a:rPr lang="en-US" sz="4000" dirty="0"/>
              <a:t> </a:t>
            </a:r>
            <a:r>
              <a:rPr lang="en-US" sz="3200" dirty="0" smtClean="0">
                <a:latin typeface="+mj-lt"/>
              </a:rPr>
              <a:t>Food and Agriculture Partnerships</a:t>
            </a:r>
            <a:endParaRPr lang="en-US" sz="2800" dirty="0">
              <a:latin typeface="+mj-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1625" y="1862931"/>
            <a:ext cx="6000750" cy="4000500"/>
          </a:xfrm>
        </p:spPr>
      </p:pic>
      <p:sp>
        <p:nvSpPr>
          <p:cNvPr id="5" name="TextBox 4"/>
          <p:cNvSpPr txBox="1"/>
          <p:nvPr/>
        </p:nvSpPr>
        <p:spPr>
          <a:xfrm>
            <a:off x="1571624" y="5985558"/>
            <a:ext cx="6564183" cy="646331"/>
          </a:xfrm>
          <a:prstGeom prst="rect">
            <a:avLst/>
          </a:prstGeom>
          <a:noFill/>
        </p:spPr>
        <p:txBody>
          <a:bodyPr wrap="square" rtlCol="0">
            <a:spAutoFit/>
          </a:bodyPr>
          <a:lstStyle/>
          <a:p>
            <a:r>
              <a:rPr lang="en-US" b="1" dirty="0" smtClean="0"/>
              <a:t>Carlson School alum developed an irrigation business in India as part of interdisciplinary course. </a:t>
            </a:r>
            <a:endParaRPr lang="en-US" b="1" dirty="0"/>
          </a:p>
        </p:txBody>
      </p:sp>
    </p:spTree>
    <p:extLst>
      <p:ext uri="{BB962C8B-B14F-4D97-AF65-F5344CB8AC3E}">
        <p14:creationId xmlns:p14="http://schemas.microsoft.com/office/powerpoint/2010/main" val="182041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274638"/>
            <a:ext cx="8229600" cy="1143000"/>
          </a:xfrm>
        </p:spPr>
        <p:txBody>
          <a:bodyPr>
            <a:normAutofit/>
          </a:bodyPr>
          <a:lstStyle/>
          <a:p>
            <a:r>
              <a:rPr lang="en-US" sz="4000" dirty="0"/>
              <a:t> </a:t>
            </a:r>
            <a:r>
              <a:rPr lang="en-US" sz="3200" dirty="0" smtClean="0">
                <a:latin typeface="+mj-lt"/>
              </a:rPr>
              <a:t>Tips for Engineering Collaboration</a:t>
            </a:r>
            <a:endParaRPr lang="en-US" sz="2800" dirty="0">
              <a:latin typeface="+mj-lt"/>
            </a:endParaRPr>
          </a:p>
        </p:txBody>
      </p:sp>
      <p:sp>
        <p:nvSpPr>
          <p:cNvPr id="3" name="Content Placeholder 2"/>
          <p:cNvSpPr>
            <a:spLocks noGrp="1"/>
          </p:cNvSpPr>
          <p:nvPr>
            <p:ph idx="1"/>
          </p:nvPr>
        </p:nvSpPr>
        <p:spPr/>
        <p:txBody>
          <a:bodyPr>
            <a:normAutofit fontScale="55000" lnSpcReduction="20000"/>
          </a:bodyPr>
          <a:lstStyle/>
          <a:p>
            <a:pPr>
              <a:buClr>
                <a:schemeClr val="accent3">
                  <a:lumMod val="50000"/>
                </a:schemeClr>
              </a:buClr>
              <a:buFont typeface="Wingdings" panose="05000000000000000000" pitchFamily="2" charset="2"/>
              <a:buChar char="§"/>
            </a:pPr>
            <a:r>
              <a:rPr lang="en-US" sz="5100" dirty="0" smtClean="0">
                <a:latin typeface="+mn-lt"/>
              </a:rPr>
              <a:t>Much </a:t>
            </a:r>
            <a:r>
              <a:rPr lang="en-US" sz="5100" dirty="0">
                <a:latin typeface="+mn-lt"/>
              </a:rPr>
              <a:t>of your </a:t>
            </a:r>
            <a:r>
              <a:rPr lang="en-US" sz="5100" dirty="0" smtClean="0">
                <a:latin typeface="+mn-lt"/>
              </a:rPr>
              <a:t>early reaching out might yield </a:t>
            </a:r>
            <a:r>
              <a:rPr lang="en-US" sz="5100" dirty="0">
                <a:latin typeface="+mn-lt"/>
              </a:rPr>
              <a:t>"they're not that into us" results. You have to focus in on </a:t>
            </a:r>
            <a:r>
              <a:rPr lang="en-US" sz="5100" dirty="0" smtClean="0">
                <a:latin typeface="+mn-lt"/>
              </a:rPr>
              <a:t>those </a:t>
            </a:r>
            <a:r>
              <a:rPr lang="en-US" sz="5100" dirty="0">
                <a:latin typeface="+mn-lt"/>
              </a:rPr>
              <a:t>who are</a:t>
            </a:r>
            <a:r>
              <a:rPr lang="en-US" sz="5100" dirty="0" smtClean="0">
                <a:latin typeface="+mn-lt"/>
              </a:rPr>
              <a:t>...</a:t>
            </a:r>
            <a:br>
              <a:rPr lang="en-US" sz="5100" dirty="0" smtClean="0">
                <a:latin typeface="+mn-lt"/>
              </a:rPr>
            </a:br>
            <a:endParaRPr lang="en-US" sz="5100" dirty="0">
              <a:latin typeface="+mn-lt"/>
            </a:endParaRPr>
          </a:p>
          <a:p>
            <a:pPr>
              <a:buClr>
                <a:schemeClr val="accent3">
                  <a:lumMod val="50000"/>
                </a:schemeClr>
              </a:buClr>
              <a:buFont typeface="Wingdings" panose="05000000000000000000" pitchFamily="2" charset="2"/>
              <a:buChar char="§"/>
            </a:pPr>
            <a:r>
              <a:rPr lang="en-US" sz="5100" dirty="0">
                <a:latin typeface="+mn-lt"/>
              </a:rPr>
              <a:t>Trust and goodwill are critical in the early stages so </a:t>
            </a:r>
            <a:r>
              <a:rPr lang="en-US" sz="5100" dirty="0" smtClean="0">
                <a:latin typeface="+mn-lt"/>
              </a:rPr>
              <a:t>TOP leadership </a:t>
            </a:r>
            <a:r>
              <a:rPr lang="en-US" sz="5100" dirty="0">
                <a:latin typeface="+mn-lt"/>
              </a:rPr>
              <a:t>has to be bought in from the start</a:t>
            </a:r>
            <a:r>
              <a:rPr lang="en-US" sz="5100" dirty="0" smtClean="0">
                <a:latin typeface="+mn-lt"/>
              </a:rPr>
              <a:t>.</a:t>
            </a:r>
            <a:br>
              <a:rPr lang="en-US" sz="5100" dirty="0" smtClean="0">
                <a:latin typeface="+mn-lt"/>
              </a:rPr>
            </a:br>
            <a:endParaRPr lang="en-US" sz="5100" dirty="0">
              <a:latin typeface="+mn-lt"/>
            </a:endParaRPr>
          </a:p>
          <a:p>
            <a:pPr>
              <a:buClr>
                <a:schemeClr val="accent3">
                  <a:lumMod val="50000"/>
                </a:schemeClr>
              </a:buClr>
              <a:buFont typeface="Wingdings" panose="05000000000000000000" pitchFamily="2" charset="2"/>
              <a:buChar char="§"/>
            </a:pPr>
            <a:r>
              <a:rPr lang="en-US" sz="5100" dirty="0" smtClean="0">
                <a:latin typeface="+mn-lt"/>
              </a:rPr>
              <a:t>There must </a:t>
            </a:r>
            <a:r>
              <a:rPr lang="en-US" sz="5100" dirty="0">
                <a:latin typeface="+mn-lt"/>
              </a:rPr>
              <a:t>be something in it for everyone. This can be curricular, relational, financial etc. But there have to be somewhat clear positive outcomes for both sides. </a:t>
            </a:r>
          </a:p>
          <a:p>
            <a:pPr>
              <a:buClr>
                <a:schemeClr val="accent3">
                  <a:lumMod val="50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704898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B627EB9ACBE42BFA7B893DD6FD52A" ma:contentTypeVersion="9" ma:contentTypeDescription="Create a new document." ma:contentTypeScope="" ma:versionID="dc259e02eb3abd5ab6768fa2894d9daa">
  <xsd:schema xmlns:xsd="http://www.w3.org/2001/XMLSchema" xmlns:xs="http://www.w3.org/2001/XMLSchema" xmlns:p="http://schemas.microsoft.com/office/2006/metadata/properties" xmlns:ns1="http://schemas.microsoft.com/sharepoint/v3" xmlns:ns2="fe090bf0-f37d-44ab-ac7f-b6df71b51ac6" targetNamespace="http://schemas.microsoft.com/office/2006/metadata/properties" ma:root="true" ma:fieldsID="815d902fbd9c46e72693d5bb8d58c1bd" ns1:_="" ns2:_="">
    <xsd:import namespace="http://schemas.microsoft.com/sharepoint/v3"/>
    <xsd:import namespace="fe090bf0-f37d-44ab-ac7f-b6df71b51ac6"/>
    <xsd:element name="properties">
      <xsd:complexType>
        <xsd:sequence>
          <xsd:element name="documentManagement">
            <xsd:complexType>
              <xsd:all>
                <xsd:element ref="ns1:PublishingStartDate" minOccurs="0"/>
                <xsd:element ref="ns1:PublishingExpirationDate" minOccurs="0"/>
                <xsd:element ref="ns2:Description" minOccurs="0"/>
                <xsd:element ref="ns2:Area" minOccurs="0"/>
                <xsd:element ref="ns2:Category_x003a_" minOccurs="0"/>
                <xsd:element ref="ns2:Highlights" minOccurs="0"/>
                <xsd:element ref="ns2:Highlights_x003f_" minOccurs="0"/>
                <xsd:element ref="ns2:Notes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090bf0-f37d-44ab-ac7f-b6df71b51ac6" elementFormDefault="qualified">
    <xsd:import namespace="http://schemas.microsoft.com/office/2006/documentManagement/types"/>
    <xsd:import namespace="http://schemas.microsoft.com/office/infopath/2007/PartnerControls"/>
    <xsd:element name="Description" ma:index="10" nillable="true" ma:displayName="Description" ma:description="Description of use or contents of this item" ma:internalName="Description">
      <xsd:simpleType>
        <xsd:restriction base="dms:Note">
          <xsd:maxLength value="255"/>
        </xsd:restriction>
      </xsd:simpleType>
    </xsd:element>
    <xsd:element name="Area" ma:index="11" nillable="true" ma:displayName="Area" ma:description="This is used to categorize items in order to display only certain ones on a page, to sort them, etc.  &#10;&#10;Dept will enter their own choices here.  Category is a sub-category of Area." ma:internalName="Area">
      <xsd:complexType>
        <xsd:complexContent>
          <xsd:extension base="dms:MultiChoice">
            <xsd:sequence>
              <xsd:element name="Value" maxOccurs="unbounded" minOccurs="0" nillable="true">
                <xsd:simpleType>
                  <xsd:restriction base="dms:Choice">
                    <xsd:enumeration value="Enter Choice #1"/>
                    <xsd:enumeration value="Enter Choice #2"/>
                    <xsd:enumeration value="Enter Choice #3"/>
                  </xsd:restriction>
                </xsd:simpleType>
              </xsd:element>
            </xsd:sequence>
          </xsd:extension>
        </xsd:complexContent>
      </xsd:complexType>
    </xsd:element>
    <xsd:element name="Category_x003a_" ma:index="12" nillable="true" ma:displayName="Category:" ma:description="This is used to categorize links in order to display only certain ones on a page, to sort them, etc.  &#10;&#10;Dept will add their own Categories.  Category is a sub-category of Area." ma:internalName="Category_x003A_">
      <xsd:complexType>
        <xsd:complexContent>
          <xsd:extension base="dms:MultiChoice">
            <xsd:sequence>
              <xsd:element name="Value" maxOccurs="unbounded" minOccurs="0" nillable="true">
                <xsd:simpleType>
                  <xsd:restriction base="dms:Choice">
                    <xsd:enumeration value="Enter Choice #1"/>
                    <xsd:enumeration value="Enter Choice #2"/>
                    <xsd:enumeration value="Enter Choice #3"/>
                  </xsd:restriction>
                </xsd:simpleType>
              </xsd:element>
            </xsd:sequence>
          </xsd:extension>
        </xsd:complexContent>
      </xsd:complexType>
    </xsd:element>
    <xsd:element name="Highlights" ma:index="13" nillable="true" ma:displayName="Highlights" ma:description="Text for use on a publishing page where you want to pull together special items from this list." ma:hidden="true" ma:internalName="Highlights" ma:readOnly="false">
      <xsd:simpleType>
        <xsd:restriction base="dms:Note"/>
      </xsd:simpleType>
    </xsd:element>
    <xsd:element name="Highlights_x003f_" ma:index="14" nillable="true" ma:displayName="Highlights?" ma:description="Indicate if this is a highlight item to be pulled for a publishing page." ma:format="Dropdown" ma:hidden="true" ma:internalName="Highlights_x003F_" ma:readOnly="false">
      <xsd:simpleType>
        <xsd:restriction base="dms:Choice">
          <xsd:enumeration value="Yes"/>
          <xsd:enumeration value="No"/>
        </xsd:restriction>
      </xsd:simpleType>
    </xsd:element>
    <xsd:element name="Notes1" ma:index="15" nillable="true" ma:displayName="Notes" ma:description="Internal information, possibly about when this item must be reviewed, or removed, or other notes relating to internal process." ma:internalName="Notes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1 xmlns="fe090bf0-f37d-44ab-ac7f-b6df71b51ac6" xsi:nil="true"/>
    <Highlights_x003f_ xmlns="fe090bf0-f37d-44ab-ac7f-b6df71b51ac6" xsi:nil="true"/>
    <Area xmlns="fe090bf0-f37d-44ab-ac7f-b6df71b51ac6"/>
    <Description xmlns="fe090bf0-f37d-44ab-ac7f-b6df71b51ac6" xsi:nil="true"/>
    <Highlights xmlns="fe090bf0-f37d-44ab-ac7f-b6df71b51ac6" xsi:nil="true"/>
    <Category_x003a_ xmlns="fe090bf0-f37d-44ab-ac7f-b6df71b51ac6"/>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8D239D1D-1488-4B48-87CE-CB10665CB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090bf0-f37d-44ab-ac7f-b6df71b51a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EF30CB-3367-4E9F-807B-E772AEC22400}">
  <ds:schemaRefs>
    <ds:schemaRef ds:uri="http://schemas.microsoft.com/sharepoint/v3/contenttype/forms"/>
  </ds:schemaRefs>
</ds:datastoreItem>
</file>

<file path=customXml/itemProps3.xml><?xml version="1.0" encoding="utf-8"?>
<ds:datastoreItem xmlns:ds="http://schemas.openxmlformats.org/officeDocument/2006/customXml" ds:itemID="{2CD0989D-FC86-4A18-B098-4C10C327E41C}">
  <ds:schemaRefs>
    <ds:schemaRef ds:uri="http://schemas.microsoft.com/office/2006/metadata/properties"/>
    <ds:schemaRef ds:uri="http://www.w3.org/XML/1998/namespace"/>
    <ds:schemaRef ds:uri="http://purl.org/dc/dcmitype/"/>
    <ds:schemaRef ds:uri="http://purl.org/dc/elements/1.1/"/>
    <ds:schemaRef ds:uri="http://purl.org/dc/term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fe090bf0-f37d-44ab-ac7f-b6df71b51ac6"/>
  </ds:schemaRefs>
</ds:datastoreItem>
</file>

<file path=docProps/app.xml><?xml version="1.0" encoding="utf-8"?>
<Properties xmlns="http://schemas.openxmlformats.org/officeDocument/2006/extended-properties" xmlns:vt="http://schemas.openxmlformats.org/officeDocument/2006/docPropsVTypes">
  <TotalTime>1441</TotalTime>
  <Words>385</Words>
  <Application>Microsoft Office PowerPoint</Application>
  <PresentationFormat>On-screen Show (4:3)</PresentationFormat>
  <Paragraphs>126</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vt:lpstr>
      <vt:lpstr>Wingdings</vt:lpstr>
      <vt:lpstr>Office Theme</vt:lpstr>
      <vt:lpstr>Engineering Collaboration   Sri Zaheer Dean and Elmer L. Andersen Chair in Global CSR</vt:lpstr>
      <vt:lpstr>Inter-collegiate collaboration</vt:lpstr>
      <vt:lpstr>Some examples of what’s working  and why</vt:lpstr>
      <vt:lpstr> New Product Design &amp; Business Development </vt:lpstr>
      <vt:lpstr> MIN-Corps </vt:lpstr>
      <vt:lpstr> Medical Industry Valuation Lab </vt:lpstr>
      <vt:lpstr> Food and Agriculture Partnerships</vt:lpstr>
      <vt:lpstr> Tips for Engineering Collaboration</vt:lpstr>
    </vt:vector>
  </TitlesOfParts>
  <Company>Carlson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Oelfke</dc:creator>
  <cp:lastModifiedBy>Srilata Zaheer</cp:lastModifiedBy>
  <cp:revision>80</cp:revision>
  <dcterms:created xsi:type="dcterms:W3CDTF">2014-07-01T20:09:04Z</dcterms:created>
  <dcterms:modified xsi:type="dcterms:W3CDTF">2016-10-08T03:52:52Z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0x010100980B627EB9ACBE42BFA7B893DD6FD52A</vt:lpwstr>
  </property>
</Properties>
</file>